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handoutMasterIdLst>
    <p:handoutMasterId r:id="rId13"/>
  </p:handoutMasterIdLst>
  <p:sldIdLst>
    <p:sldId id="259" r:id="rId2"/>
    <p:sldId id="300" r:id="rId3"/>
    <p:sldId id="294" r:id="rId4"/>
    <p:sldId id="301" r:id="rId5"/>
    <p:sldId id="302" r:id="rId6"/>
    <p:sldId id="303" r:id="rId7"/>
    <p:sldId id="304" r:id="rId8"/>
    <p:sldId id="305" r:id="rId9"/>
    <p:sldId id="306" r:id="rId10"/>
    <p:sldId id="293"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
      <p:font typeface="Rockwell" panose="02060603020205020403" pitchFamily="18" charset="0"/>
      <p:regular r:id="rId24"/>
      <p:bold r:id="rId25"/>
      <p:italic r:id="rId26"/>
      <p:boldItalic r:id="rId27"/>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74300" autoAdjust="0"/>
  </p:normalViewPr>
  <p:slideViewPr>
    <p:cSldViewPr snapToGrid="0">
      <p:cViewPr varScale="1">
        <p:scale>
          <a:sx n="60" d="100"/>
          <a:sy n="60" d="100"/>
        </p:scale>
        <p:origin x="1517" y="62"/>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Note: Revised lecture to reflect student concerns over difficulty.</a:t>
            </a:r>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10</a:t>
            </a:fld>
            <a:endParaRPr lang="en-GB" noProof="0"/>
          </a:p>
        </p:txBody>
      </p:sp>
    </p:spTree>
    <p:extLst>
      <p:ext uri="{BB962C8B-B14F-4D97-AF65-F5344CB8AC3E}">
        <p14:creationId xmlns:p14="http://schemas.microsoft.com/office/powerpoint/2010/main" val="6897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160656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3</a:t>
            </a:fld>
            <a:endParaRPr lang="en-GB" noProof="0"/>
          </a:p>
        </p:txBody>
      </p:sp>
    </p:spTree>
    <p:extLst>
      <p:ext uri="{BB962C8B-B14F-4D97-AF65-F5344CB8AC3E}">
        <p14:creationId xmlns:p14="http://schemas.microsoft.com/office/powerpoint/2010/main" val="18276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4</a:t>
            </a:fld>
            <a:endParaRPr lang="en-GB" noProof="0"/>
          </a:p>
        </p:txBody>
      </p:sp>
    </p:spTree>
    <p:extLst>
      <p:ext uri="{BB962C8B-B14F-4D97-AF65-F5344CB8AC3E}">
        <p14:creationId xmlns:p14="http://schemas.microsoft.com/office/powerpoint/2010/main" val="164455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5</a:t>
            </a:fld>
            <a:endParaRPr lang="en-GB" noProof="0"/>
          </a:p>
        </p:txBody>
      </p:sp>
    </p:spTree>
    <p:extLst>
      <p:ext uri="{BB962C8B-B14F-4D97-AF65-F5344CB8AC3E}">
        <p14:creationId xmlns:p14="http://schemas.microsoft.com/office/powerpoint/2010/main" val="55597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6</a:t>
            </a:fld>
            <a:endParaRPr lang="en-GB" noProof="0"/>
          </a:p>
        </p:txBody>
      </p:sp>
    </p:spTree>
    <p:extLst>
      <p:ext uri="{BB962C8B-B14F-4D97-AF65-F5344CB8AC3E}">
        <p14:creationId xmlns:p14="http://schemas.microsoft.com/office/powerpoint/2010/main" val="24779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7</a:t>
            </a:fld>
            <a:endParaRPr lang="en-GB" noProof="0"/>
          </a:p>
        </p:txBody>
      </p:sp>
    </p:spTree>
    <p:extLst>
      <p:ext uri="{BB962C8B-B14F-4D97-AF65-F5344CB8AC3E}">
        <p14:creationId xmlns:p14="http://schemas.microsoft.com/office/powerpoint/2010/main" val="188413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8</a:t>
            </a:fld>
            <a:endParaRPr lang="en-GB" noProof="0"/>
          </a:p>
        </p:txBody>
      </p:sp>
    </p:spTree>
    <p:extLst>
      <p:ext uri="{BB962C8B-B14F-4D97-AF65-F5344CB8AC3E}">
        <p14:creationId xmlns:p14="http://schemas.microsoft.com/office/powerpoint/2010/main" val="222100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9</a:t>
            </a:fld>
            <a:endParaRPr lang="en-GB" noProof="0"/>
          </a:p>
        </p:txBody>
      </p:sp>
    </p:spTree>
    <p:extLst>
      <p:ext uri="{BB962C8B-B14F-4D97-AF65-F5344CB8AC3E}">
        <p14:creationId xmlns:p14="http://schemas.microsoft.com/office/powerpoint/2010/main" val="47171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Deep Green Approaches II</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II</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Deep Green Approaches II</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Deep Green Approaches II</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II</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Deep Green Approaches II</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4370-4E2C-4E02-8410-BDFBC25BA0C0}"/>
              </a:ext>
            </a:extLst>
          </p:cNvPr>
          <p:cNvPicPr>
            <a:picLocks noChangeAspect="1"/>
          </p:cNvPicPr>
          <p:nvPr/>
        </p:nvPicPr>
        <p:blipFill rotWithShape="1">
          <a:blip r:embed="rId3"/>
          <a:srcRect b="15730"/>
          <a:stretch/>
        </p:blipFill>
        <p:spPr>
          <a:xfrm>
            <a:off x="21" y="-74634"/>
            <a:ext cx="12191979" cy="6932634"/>
          </a:xfrm>
          <a:prstGeom prst="rect">
            <a:avLst/>
          </a:prstGeom>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573901" y="3829063"/>
            <a:ext cx="5282503" cy="936000"/>
          </a:xfrm>
        </p:spPr>
        <p:txBody>
          <a:bodyPr rtlCol="0"/>
          <a:lstStyle/>
          <a:p>
            <a:r>
              <a:rPr lang="en-GB" b="0" i="0" dirty="0">
                <a:solidFill>
                  <a:srgbClr val="FFFF00"/>
                </a:solidFill>
                <a:effectLst/>
                <a:latin typeface="Times New Roman" panose="02020603050405020304" pitchFamily="18" charset="0"/>
              </a:rPr>
              <a:t>9. Radical perspectives II: Eco-socialism and environmental justice</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131592" y="1582341"/>
            <a:ext cx="6167120" cy="1292662"/>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a:p>
            <a:endParaRPr lang="en-GB"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660688" y="687247"/>
            <a:ext cx="8870623" cy="5483505"/>
          </a:xfrm>
          <a:prstGeom prst="rect">
            <a:avLst/>
          </a:prstGeom>
          <a:solidFill>
            <a:schemeClr val="bg2">
              <a:lumMod val="25000"/>
              <a:alpha val="90000"/>
            </a:schemeClr>
          </a:solidFill>
        </p:spPr>
        <p:txBody>
          <a:bodyPr wrap="square" lIns="0" tIns="0" rIns="0" bIns="0" rtlCol="0" anchor="ctr">
            <a:noAutofit/>
          </a:bodyPr>
          <a:lstStyle/>
          <a:p>
            <a:pPr marL="180975" algn="ctr">
              <a:spcBef>
                <a:spcPts val="1200"/>
              </a:spcBef>
              <a:tabLst>
                <a:tab pos="180975" algn="l"/>
              </a:tabLst>
            </a:pPr>
            <a:r>
              <a:rPr lang="en-GB" sz="1500" b="1" dirty="0">
                <a:solidFill>
                  <a:schemeClr val="bg1"/>
                </a:solidFill>
                <a:latin typeface="+mn-lt"/>
              </a:rPr>
              <a:t>4. Summary</a:t>
            </a:r>
          </a:p>
          <a:p>
            <a:pPr marL="180975">
              <a:spcBef>
                <a:spcPts val="1200"/>
              </a:spcBef>
              <a:tabLst>
                <a:tab pos="180975" algn="l"/>
              </a:tabLst>
            </a:pPr>
            <a:r>
              <a:rPr lang="en-GB" sz="1450" b="1" dirty="0">
                <a:solidFill>
                  <a:schemeClr val="bg1"/>
                </a:solidFill>
              </a:rPr>
              <a:t>Eco-socialism and environmental justice arguments remind us of our fundamental questions:</a:t>
            </a:r>
          </a:p>
          <a:p>
            <a:pPr marL="466725" indent="-285750">
              <a:spcBef>
                <a:spcPts val="1200"/>
              </a:spcBef>
              <a:buFont typeface="Arial" panose="020B0604020202020204" pitchFamily="34" charset="0"/>
              <a:buChar char="•"/>
              <a:tabLst>
                <a:tab pos="180975" algn="l"/>
              </a:tabLst>
            </a:pPr>
            <a:r>
              <a:rPr lang="en-GB" sz="1300" dirty="0">
                <a:solidFill>
                  <a:schemeClr val="bg1"/>
                </a:solidFill>
              </a:rPr>
              <a:t>What exactly </a:t>
            </a:r>
            <a:r>
              <a:rPr lang="en-GB" sz="1300" i="1" dirty="0">
                <a:solidFill>
                  <a:schemeClr val="bg1"/>
                </a:solidFill>
              </a:rPr>
              <a:t>are </a:t>
            </a:r>
            <a:r>
              <a:rPr lang="en-GB" sz="1300" dirty="0">
                <a:solidFill>
                  <a:schemeClr val="bg1"/>
                </a:solidFill>
              </a:rPr>
              <a:t>the environment’s limits? How do they combine scientific and social processes?</a:t>
            </a:r>
          </a:p>
          <a:p>
            <a:pPr marL="466725" indent="-285750">
              <a:spcBef>
                <a:spcPts val="1200"/>
              </a:spcBef>
              <a:buFont typeface="Arial" panose="020B0604020202020204" pitchFamily="34" charset="0"/>
              <a:buChar char="•"/>
              <a:tabLst>
                <a:tab pos="180975" algn="l"/>
              </a:tabLst>
            </a:pPr>
            <a:r>
              <a:rPr lang="en-GB" sz="1300" dirty="0">
                <a:solidFill>
                  <a:schemeClr val="bg1"/>
                </a:solidFill>
              </a:rPr>
              <a:t>How can we efficiently sustain our social and ecological values?</a:t>
            </a:r>
          </a:p>
          <a:p>
            <a:pPr marL="180975">
              <a:spcBef>
                <a:spcPts val="1200"/>
              </a:spcBef>
              <a:tabLst>
                <a:tab pos="180975" algn="l"/>
              </a:tabLst>
            </a:pPr>
            <a:r>
              <a:rPr lang="en-GB" sz="1450" b="1" dirty="0">
                <a:solidFill>
                  <a:schemeClr val="bg1"/>
                </a:solidFill>
              </a:rPr>
              <a:t>The appeal of these theories is that they identify compelling (social and political) problems</a:t>
            </a:r>
          </a:p>
          <a:p>
            <a:pPr marL="466725" indent="-285750">
              <a:spcBef>
                <a:spcPts val="1200"/>
              </a:spcBef>
              <a:buFont typeface="Arial" panose="020B0604020202020204" pitchFamily="34" charset="0"/>
              <a:buChar char="•"/>
              <a:tabLst>
                <a:tab pos="180975" algn="l"/>
              </a:tabLst>
            </a:pPr>
            <a:r>
              <a:rPr lang="en-GB" sz="1300" dirty="0">
                <a:solidFill>
                  <a:schemeClr val="bg1"/>
                </a:solidFill>
              </a:rPr>
              <a:t>Ecosocialism asks us to reconsider the cheap way in which growth-obsessed policies treat the environment</a:t>
            </a:r>
          </a:p>
          <a:p>
            <a:pPr marL="466725" indent="-285750">
              <a:spcBef>
                <a:spcPts val="1200"/>
              </a:spcBef>
              <a:buFont typeface="Arial" panose="020B0604020202020204" pitchFamily="34" charset="0"/>
              <a:buChar char="•"/>
              <a:tabLst>
                <a:tab pos="180975" algn="l"/>
              </a:tabLst>
            </a:pPr>
            <a:r>
              <a:rPr lang="en-GB" sz="1300" dirty="0">
                <a:solidFill>
                  <a:schemeClr val="bg1"/>
                </a:solidFill>
              </a:rPr>
              <a:t>Anti-racists ask us to bear in mind the invisible and endemic obstacles that minorities face, and the environmental harms these expose us to</a:t>
            </a:r>
          </a:p>
          <a:p>
            <a:pPr marL="466725" indent="-285750">
              <a:spcBef>
                <a:spcPts val="1200"/>
              </a:spcBef>
              <a:buFont typeface="Arial" panose="020B0604020202020204" pitchFamily="34" charset="0"/>
              <a:buChar char="•"/>
              <a:tabLst>
                <a:tab pos="180975" algn="l"/>
              </a:tabLst>
            </a:pPr>
            <a:r>
              <a:rPr lang="en-GB" sz="1300" dirty="0">
                <a:solidFill>
                  <a:schemeClr val="bg1"/>
                </a:solidFill>
              </a:rPr>
              <a:t>Ecological justice theorists ask us to consider the multidimensionality of our effects on the environment (and one another)</a:t>
            </a:r>
          </a:p>
          <a:p>
            <a:pPr marL="180975">
              <a:spcBef>
                <a:spcPts val="1200"/>
              </a:spcBef>
              <a:tabLst>
                <a:tab pos="180975" algn="l"/>
              </a:tabLst>
            </a:pPr>
            <a:r>
              <a:rPr lang="en-GB" sz="1450" b="1" dirty="0">
                <a:solidFill>
                  <a:schemeClr val="bg1"/>
                </a:solidFill>
                <a:latin typeface="+mn-lt"/>
              </a:rPr>
              <a:t>However it is possible to challenge them on the grounds that they fudge the mechanism question</a:t>
            </a:r>
            <a:endParaRPr lang="en-GB" sz="1450" b="1" dirty="0">
              <a:solidFill>
                <a:schemeClr val="bg1"/>
              </a:solidFill>
            </a:endParaRPr>
          </a:p>
          <a:p>
            <a:pPr marL="466725" indent="-285750">
              <a:spcBef>
                <a:spcPts val="1200"/>
              </a:spcBef>
              <a:buFont typeface="Arial" panose="020B0604020202020204" pitchFamily="34" charset="0"/>
              <a:buChar char="•"/>
              <a:tabLst>
                <a:tab pos="180975" algn="l"/>
              </a:tabLst>
            </a:pPr>
            <a:r>
              <a:rPr lang="en-GB" sz="1300" dirty="0">
                <a:solidFill>
                  <a:schemeClr val="bg1"/>
                </a:solidFill>
              </a:rPr>
              <a:t>Fundamentally, the neoradical (like the old-school ecologist) relies on the people </a:t>
            </a:r>
            <a:r>
              <a:rPr lang="en-GB" sz="1300" i="1" dirty="0">
                <a:solidFill>
                  <a:schemeClr val="bg1"/>
                </a:solidFill>
              </a:rPr>
              <a:t>just knowing </a:t>
            </a:r>
            <a:r>
              <a:rPr lang="en-GB" sz="1300" dirty="0">
                <a:solidFill>
                  <a:schemeClr val="bg1"/>
                </a:solidFill>
              </a:rPr>
              <a:t>how to effectively realise efficient behavioural changes, relative to their goals—we saw this with regards to “standpoint epistemology”</a:t>
            </a:r>
          </a:p>
          <a:p>
            <a:pPr marL="466725" indent="-285750">
              <a:spcBef>
                <a:spcPts val="1200"/>
              </a:spcBef>
              <a:buFont typeface="Arial" panose="020B0604020202020204" pitchFamily="34" charset="0"/>
              <a:buChar char="•"/>
              <a:tabLst>
                <a:tab pos="180975" algn="l"/>
              </a:tabLst>
            </a:pPr>
            <a:r>
              <a:rPr lang="en-GB" sz="1300" dirty="0">
                <a:solidFill>
                  <a:schemeClr val="bg1"/>
                </a:solidFill>
              </a:rPr>
              <a:t>Maybe the neoradical is right—but this raises the problem of how to explain disagreement. Do (e.g.) neoliberals take the positions they do because they are motivated to harm the public good?</a:t>
            </a:r>
          </a:p>
          <a:p>
            <a:pPr marL="466725" indent="-285750">
              <a:spcBef>
                <a:spcPts val="1200"/>
              </a:spcBef>
              <a:buFont typeface="Arial" panose="020B0604020202020204" pitchFamily="34" charset="0"/>
              <a:buChar char="•"/>
              <a:tabLst>
                <a:tab pos="180975" algn="l"/>
              </a:tabLst>
            </a:pPr>
            <a:r>
              <a:rPr lang="en-GB" sz="1300" dirty="0">
                <a:solidFill>
                  <a:schemeClr val="bg1"/>
                </a:solidFill>
              </a:rPr>
              <a:t>In any case, this (arguable) failure is not exclusive to eco-socialism and environmental justice: neoliberal economics also relies on some difficult assumptions</a:t>
            </a:r>
          </a:p>
          <a:p>
            <a:pPr marL="466725" indent="-285750">
              <a:spcBef>
                <a:spcPts val="1200"/>
              </a:spcBef>
              <a:buFont typeface="Arial" panose="020B0604020202020204" pitchFamily="34" charset="0"/>
              <a:buChar char="•"/>
              <a:tabLst>
                <a:tab pos="180975" algn="l"/>
              </a:tabLst>
            </a:pPr>
            <a:r>
              <a:rPr lang="en-GB" sz="1300" dirty="0">
                <a:solidFill>
                  <a:schemeClr val="bg1"/>
                </a:solidFill>
              </a:rPr>
              <a:t>Is there a humanist alternative to the economistic ones that dominate </a:t>
            </a:r>
            <a:r>
              <a:rPr lang="en-GB" sz="1300">
                <a:solidFill>
                  <a:schemeClr val="bg1"/>
                </a:solidFill>
              </a:rPr>
              <a:t>environmental protection?</a:t>
            </a:r>
            <a:endParaRPr lang="en-GB" sz="1300" dirty="0">
              <a:solidFill>
                <a:schemeClr val="bg1"/>
              </a:solidFill>
            </a:endParaRP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a:xfrm>
            <a:off x="335746" y="6279789"/>
            <a:ext cx="8784941" cy="365125"/>
          </a:xfrm>
        </p:spPr>
        <p:txBody>
          <a:bodyPr/>
          <a:lstStyle/>
          <a:p>
            <a:r>
              <a:rPr lang="en-GB"/>
              <a:t>Deep Green Approaches II</a:t>
            </a:r>
            <a:endParaRPr lang="en-GB" dirty="0"/>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2E3C7647-F0BC-41CA-A885-B2187F2D1D80}"/>
              </a:ext>
            </a:extLst>
          </p:cNvPr>
          <p:cNvGraphicFramePr>
            <a:graphicFrameLocks noGrp="1"/>
          </p:cNvGraphicFramePr>
          <p:nvPr>
            <p:ph idx="1"/>
            <p:extLst>
              <p:ext uri="{D42A27DB-BD31-4B8C-83A1-F6EECF244321}">
                <p14:modId xmlns:p14="http://schemas.microsoft.com/office/powerpoint/2010/main" val="1080801320"/>
              </p:ext>
            </p:extLst>
          </p:nvPr>
        </p:nvGraphicFramePr>
        <p:xfrm>
          <a:off x="532359" y="1272059"/>
          <a:ext cx="6912077" cy="4711557"/>
        </p:xfrm>
        <a:graphic>
          <a:graphicData uri="http://schemas.openxmlformats.org/drawingml/2006/table">
            <a:tbl>
              <a:tblPr firstRow="1" bandRow="1">
                <a:tableStyleId>{69012ECD-51FC-41F1-AA8D-1B2483CD663E}</a:tableStyleId>
              </a:tblPr>
              <a:tblGrid>
                <a:gridCol w="548096">
                  <a:extLst>
                    <a:ext uri="{9D8B030D-6E8A-4147-A177-3AD203B41FA5}">
                      <a16:colId xmlns:a16="http://schemas.microsoft.com/office/drawing/2014/main" val="544871195"/>
                    </a:ext>
                  </a:extLst>
                </a:gridCol>
                <a:gridCol w="2513877">
                  <a:extLst>
                    <a:ext uri="{9D8B030D-6E8A-4147-A177-3AD203B41FA5}">
                      <a16:colId xmlns:a16="http://schemas.microsoft.com/office/drawing/2014/main" val="31291406"/>
                    </a:ext>
                  </a:extLst>
                </a:gridCol>
                <a:gridCol w="3850104">
                  <a:extLst>
                    <a:ext uri="{9D8B030D-6E8A-4147-A177-3AD203B41FA5}">
                      <a16:colId xmlns:a16="http://schemas.microsoft.com/office/drawing/2014/main" val="1748942728"/>
                    </a:ext>
                  </a:extLst>
                </a:gridCol>
              </a:tblGrid>
              <a:tr h="394358">
                <a:tc>
                  <a:txBody>
                    <a:bodyPr/>
                    <a:lstStyle/>
                    <a:p>
                      <a:endParaRPr lang="en-GB" sz="1500" dirty="0"/>
                    </a:p>
                  </a:txBody>
                  <a:tcPr anchor="ctr"/>
                </a:tc>
                <a:tc>
                  <a:txBody>
                    <a:bodyPr/>
                    <a:lstStyle/>
                    <a:p>
                      <a:r>
                        <a:rPr lang="en-GB" sz="1500" dirty="0"/>
                        <a:t>Topic</a:t>
                      </a:r>
                    </a:p>
                  </a:txBody>
                  <a:tcPr anchor="ctr"/>
                </a:tc>
                <a:tc>
                  <a:txBody>
                    <a:bodyPr/>
                    <a:lstStyle/>
                    <a:p>
                      <a:r>
                        <a:rPr lang="en-GB" sz="1500" dirty="0"/>
                        <a:t>Question</a:t>
                      </a:r>
                    </a:p>
                  </a:txBody>
                  <a:tcPr anchor="ctr"/>
                </a:tc>
                <a:extLst>
                  <a:ext uri="{0D108BD9-81ED-4DB2-BD59-A6C34878D82A}">
                    <a16:rowId xmlns:a16="http://schemas.microsoft.com/office/drawing/2014/main" val="743943588"/>
                  </a:ext>
                </a:extLst>
              </a:tr>
              <a:tr h="541950">
                <a:tc>
                  <a:txBody>
                    <a:bodyPr/>
                    <a:lstStyle/>
                    <a:p>
                      <a:r>
                        <a:rPr lang="en-GB" sz="1500" b="1" dirty="0"/>
                        <a:t>1</a:t>
                      </a:r>
                    </a:p>
                  </a:txBody>
                  <a:tcPr anchor="ctr"/>
                </a:tc>
                <a:tc>
                  <a:txBody>
                    <a:bodyPr/>
                    <a:lstStyle/>
                    <a:p>
                      <a:r>
                        <a:rPr lang="en-GB" sz="1500" b="1" dirty="0"/>
                        <a:t>The limits to growth</a:t>
                      </a:r>
                    </a:p>
                  </a:txBody>
                  <a:tcPr anchor="ctr"/>
                </a:tc>
                <a:tc>
                  <a:txBody>
                    <a:bodyPr/>
                    <a:lstStyle/>
                    <a:p>
                      <a:r>
                        <a:rPr lang="en-GB" sz="1500" b="0" dirty="0"/>
                        <a:t>What </a:t>
                      </a:r>
                      <a:r>
                        <a:rPr lang="en-GB" sz="1500" b="0" i="1" dirty="0"/>
                        <a:t>are </a:t>
                      </a:r>
                      <a:r>
                        <a:rPr lang="en-GB" sz="1500" b="0" i="0" dirty="0"/>
                        <a:t>the limits? What would count as “protection”?</a:t>
                      </a:r>
                      <a:endParaRPr lang="en-GB" sz="1500" b="0" dirty="0"/>
                    </a:p>
                  </a:txBody>
                  <a:tcPr anchor="ctr"/>
                </a:tc>
                <a:extLst>
                  <a:ext uri="{0D108BD9-81ED-4DB2-BD59-A6C34878D82A}">
                    <a16:rowId xmlns:a16="http://schemas.microsoft.com/office/drawing/2014/main" val="803906874"/>
                  </a:ext>
                </a:extLst>
              </a:tr>
              <a:tr h="541950">
                <a:tc>
                  <a:txBody>
                    <a:bodyPr/>
                    <a:lstStyle/>
                    <a:p>
                      <a:r>
                        <a:rPr lang="en-GB" sz="1500" b="1" dirty="0"/>
                        <a:t>2</a:t>
                      </a:r>
                    </a:p>
                  </a:txBody>
                  <a:tcPr anchor="ctr"/>
                </a:tc>
                <a:tc>
                  <a:txBody>
                    <a:bodyPr/>
                    <a:lstStyle/>
                    <a:p>
                      <a:r>
                        <a:rPr lang="en-GB" sz="1500" b="1" dirty="0"/>
                        <a:t>Risk, sustainability, and the PP</a:t>
                      </a:r>
                    </a:p>
                  </a:txBody>
                  <a:tcPr anchor="ctr"/>
                </a:tc>
                <a:tc>
                  <a:txBody>
                    <a:bodyPr/>
                    <a:lstStyle/>
                    <a:p>
                      <a:r>
                        <a:rPr lang="en-GB" sz="1500" b="0" dirty="0"/>
                        <a:t>What is a “reasonable” approach to environmental damage?</a:t>
                      </a:r>
                    </a:p>
                  </a:txBody>
                  <a:tcPr anchor="ctr"/>
                </a:tc>
                <a:extLst>
                  <a:ext uri="{0D108BD9-81ED-4DB2-BD59-A6C34878D82A}">
                    <a16:rowId xmlns:a16="http://schemas.microsoft.com/office/drawing/2014/main" val="3769492465"/>
                  </a:ext>
                </a:extLst>
              </a:tr>
              <a:tr h="532531">
                <a:tc>
                  <a:txBody>
                    <a:bodyPr/>
                    <a:lstStyle/>
                    <a:p>
                      <a:r>
                        <a:rPr lang="en-GB" sz="1500" b="1" dirty="0"/>
                        <a:t>3</a:t>
                      </a:r>
                    </a:p>
                  </a:txBody>
                  <a:tcPr anchor="ctr"/>
                </a:tc>
                <a:tc>
                  <a:txBody>
                    <a:bodyPr/>
                    <a:lstStyle/>
                    <a:p>
                      <a:r>
                        <a:rPr lang="en-GB" sz="1500" b="1" dirty="0"/>
                        <a:t>Deontology</a:t>
                      </a:r>
                    </a:p>
                  </a:txBody>
                  <a:tcPr anchor="ctr"/>
                </a:tc>
                <a:tc>
                  <a:txBody>
                    <a:bodyPr/>
                    <a:lstStyle/>
                    <a:p>
                      <a:r>
                        <a:rPr lang="en-GB" sz="1500" b="0" dirty="0"/>
                        <a:t>What </a:t>
                      </a:r>
                      <a:r>
                        <a:rPr lang="en-GB" sz="1500" b="0" i="1" dirty="0"/>
                        <a:t>is </a:t>
                      </a:r>
                      <a:r>
                        <a:rPr lang="en-GB" sz="1500" b="0" i="0" dirty="0"/>
                        <a:t>reason, and how far does it go?</a:t>
                      </a:r>
                      <a:endParaRPr lang="en-GB" sz="1500" b="0" dirty="0"/>
                    </a:p>
                  </a:txBody>
                  <a:tcPr anchor="ctr"/>
                </a:tc>
                <a:extLst>
                  <a:ext uri="{0D108BD9-81ED-4DB2-BD59-A6C34878D82A}">
                    <a16:rowId xmlns:a16="http://schemas.microsoft.com/office/drawing/2014/main" val="1614246921"/>
                  </a:ext>
                </a:extLst>
              </a:tr>
              <a:tr h="541950">
                <a:tc>
                  <a:txBody>
                    <a:bodyPr/>
                    <a:lstStyle/>
                    <a:p>
                      <a:r>
                        <a:rPr lang="en-GB" sz="1500" b="1" dirty="0"/>
                        <a:t>4</a:t>
                      </a:r>
                    </a:p>
                  </a:txBody>
                  <a:tcPr anchor="ctr"/>
                </a:tc>
                <a:tc>
                  <a:txBody>
                    <a:bodyPr/>
                    <a:lstStyle/>
                    <a:p>
                      <a:r>
                        <a:rPr lang="en-GB" sz="1500" b="1" dirty="0"/>
                        <a:t>Utilitarianism</a:t>
                      </a:r>
                    </a:p>
                  </a:txBody>
                  <a:tcPr anchor="ctr"/>
                </a:tc>
                <a:tc>
                  <a:txBody>
                    <a:bodyPr/>
                    <a:lstStyle/>
                    <a:p>
                      <a:r>
                        <a:rPr lang="en-GB" sz="1500" b="0" dirty="0"/>
                        <a:t>Is there more to consequentialism than (utilitarian) CBA?</a:t>
                      </a:r>
                    </a:p>
                  </a:txBody>
                  <a:tcPr anchor="ctr"/>
                </a:tc>
                <a:extLst>
                  <a:ext uri="{0D108BD9-81ED-4DB2-BD59-A6C34878D82A}">
                    <a16:rowId xmlns:a16="http://schemas.microsoft.com/office/drawing/2014/main" val="4250238912"/>
                  </a:ext>
                </a:extLst>
              </a:tr>
              <a:tr h="499518">
                <a:tc>
                  <a:txBody>
                    <a:bodyPr/>
                    <a:lstStyle/>
                    <a:p>
                      <a:r>
                        <a:rPr lang="en-GB" sz="1500" b="1" dirty="0"/>
                        <a:t>5</a:t>
                      </a:r>
                    </a:p>
                  </a:txBody>
                  <a:tcPr anchor="ctr"/>
                </a:tc>
                <a:tc>
                  <a:txBody>
                    <a:bodyPr/>
                    <a:lstStyle/>
                    <a:p>
                      <a:r>
                        <a:rPr lang="en-GB" sz="1500" b="1" dirty="0"/>
                        <a:t>Economic principles</a:t>
                      </a:r>
                    </a:p>
                  </a:txBody>
                  <a:tcPr anchor="ctr"/>
                </a:tc>
                <a:tc>
                  <a:txBody>
                    <a:bodyPr/>
                    <a:lstStyle/>
                    <a:p>
                      <a:r>
                        <a:rPr lang="en-GB" sz="1500" b="0" dirty="0"/>
                        <a:t>What </a:t>
                      </a:r>
                      <a:r>
                        <a:rPr lang="en-GB" sz="1500" b="0" i="1" dirty="0"/>
                        <a:t>is</a:t>
                      </a:r>
                      <a:r>
                        <a:rPr lang="en-GB" sz="1500" b="0" dirty="0"/>
                        <a:t> an efficient environmental rule?</a:t>
                      </a:r>
                    </a:p>
                  </a:txBody>
                  <a:tcPr anchor="ctr"/>
                </a:tc>
                <a:extLst>
                  <a:ext uri="{0D108BD9-81ED-4DB2-BD59-A6C34878D82A}">
                    <a16:rowId xmlns:a16="http://schemas.microsoft.com/office/drawing/2014/main" val="4195961634"/>
                  </a:ext>
                </a:extLst>
              </a:tr>
              <a:tr h="541950">
                <a:tc>
                  <a:txBody>
                    <a:bodyPr/>
                    <a:lstStyle/>
                    <a:p>
                      <a:r>
                        <a:rPr lang="en-GB" sz="1500" b="1" dirty="0"/>
                        <a:t>6</a:t>
                      </a:r>
                    </a:p>
                  </a:txBody>
                  <a:tcPr anchor="ctr"/>
                </a:tc>
                <a:tc>
                  <a:txBody>
                    <a:bodyPr/>
                    <a:lstStyle/>
                    <a:p>
                      <a:r>
                        <a:rPr lang="en-GB" sz="1500" b="1" dirty="0"/>
                        <a:t>Economic tools</a:t>
                      </a:r>
                    </a:p>
                  </a:txBody>
                  <a:tcPr anchor="ctr"/>
                </a:tc>
                <a:tc>
                  <a:txBody>
                    <a:bodyPr/>
                    <a:lstStyle/>
                    <a:p>
                      <a:r>
                        <a:rPr lang="en-GB" sz="1500" b="0" dirty="0"/>
                        <a:t>How do we </a:t>
                      </a:r>
                      <a:r>
                        <a:rPr lang="en-GB" sz="1500" b="0" i="1" dirty="0"/>
                        <a:t>realise</a:t>
                      </a:r>
                      <a:r>
                        <a:rPr lang="en-GB" sz="1500" b="0" dirty="0"/>
                        <a:t> efficient rules in the world?</a:t>
                      </a:r>
                    </a:p>
                  </a:txBody>
                  <a:tcPr anchor="ctr"/>
                </a:tc>
                <a:extLst>
                  <a:ext uri="{0D108BD9-81ED-4DB2-BD59-A6C34878D82A}">
                    <a16:rowId xmlns:a16="http://schemas.microsoft.com/office/drawing/2014/main" val="1035854454"/>
                  </a:ext>
                </a:extLst>
              </a:tr>
              <a:tr h="541950">
                <a:tc>
                  <a:txBody>
                    <a:bodyPr/>
                    <a:lstStyle/>
                    <a:p>
                      <a:r>
                        <a:rPr lang="en-GB" sz="1500" b="1" dirty="0"/>
                        <a:t>7</a:t>
                      </a:r>
                    </a:p>
                  </a:txBody>
                  <a:tcPr anchor="ctr"/>
                </a:tc>
                <a:tc>
                  <a:txBody>
                    <a:bodyPr/>
                    <a:lstStyle/>
                    <a:p>
                      <a:r>
                        <a:rPr lang="en-GB" sz="1500" b="1" dirty="0"/>
                        <a:t>Democratic theory and environmental protection</a:t>
                      </a:r>
                    </a:p>
                  </a:txBody>
                  <a:tcPr anchor="ctr"/>
                </a:tc>
                <a:tc>
                  <a:txBody>
                    <a:bodyPr/>
                    <a:lstStyle/>
                    <a:p>
                      <a:r>
                        <a:rPr lang="en-GB" sz="1500" b="0" dirty="0"/>
                        <a:t>Does democracy provide an alternative mechanism to economic tools?</a:t>
                      </a:r>
                    </a:p>
                  </a:txBody>
                  <a:tcPr anchor="ctr"/>
                </a:tc>
                <a:extLst>
                  <a:ext uri="{0D108BD9-81ED-4DB2-BD59-A6C34878D82A}">
                    <a16:rowId xmlns:a16="http://schemas.microsoft.com/office/drawing/2014/main" val="1046909272"/>
                  </a:ext>
                </a:extLst>
              </a:tr>
              <a:tr h="541950">
                <a:tc>
                  <a:txBody>
                    <a:bodyPr/>
                    <a:lstStyle/>
                    <a:p>
                      <a:r>
                        <a:rPr lang="en-GB" sz="1500" b="1" dirty="0"/>
                        <a:t>8</a:t>
                      </a:r>
                    </a:p>
                  </a:txBody>
                  <a:tcPr anchor="ctr"/>
                </a:tc>
                <a:tc>
                  <a:txBody>
                    <a:bodyPr/>
                    <a:lstStyle/>
                    <a:p>
                      <a:r>
                        <a:rPr lang="en-GB" sz="1500" b="1" dirty="0"/>
                        <a:t>Deep green approaches</a:t>
                      </a:r>
                    </a:p>
                  </a:txBody>
                  <a:tcPr anchor="ctr"/>
                </a:tc>
                <a:tc>
                  <a:txBody>
                    <a:bodyPr/>
                    <a:lstStyle/>
                    <a:p>
                      <a:r>
                        <a:rPr lang="en-GB" sz="1500" b="0" dirty="0"/>
                        <a:t>Can we overcome humanity’s alienation from nature (and is that really the problem?)?</a:t>
                      </a:r>
                    </a:p>
                  </a:txBody>
                  <a:tcPr anchor="ctr"/>
                </a:tc>
                <a:extLst>
                  <a:ext uri="{0D108BD9-81ED-4DB2-BD59-A6C34878D82A}">
                    <a16:rowId xmlns:a16="http://schemas.microsoft.com/office/drawing/2014/main" val="4093178841"/>
                  </a:ext>
                </a:extLst>
              </a:tr>
            </a:tbl>
          </a:graphicData>
        </a:graphic>
      </p:graphicFrame>
      <p:sp>
        <p:nvSpPr>
          <p:cNvPr id="3" name="Title 2">
            <a:extLst>
              <a:ext uri="{FF2B5EF4-FFF2-40B4-BE49-F238E27FC236}">
                <a16:creationId xmlns:a16="http://schemas.microsoft.com/office/drawing/2014/main" id="{85A015E0-927F-49D0-B000-D9B294F061B6}"/>
              </a:ext>
            </a:extLst>
          </p:cNvPr>
          <p:cNvSpPr>
            <a:spLocks noGrp="1"/>
          </p:cNvSpPr>
          <p:nvPr>
            <p:ph type="title"/>
          </p:nvPr>
        </p:nvSpPr>
        <p:spPr>
          <a:xfrm>
            <a:off x="255088" y="387237"/>
            <a:ext cx="7422215" cy="521544"/>
          </a:xfrm>
        </p:spPr>
        <p:txBody>
          <a:bodyPr/>
          <a:lstStyle/>
          <a:p>
            <a:pPr algn="ctr"/>
            <a:r>
              <a:rPr lang="en-GB" sz="2700" dirty="0"/>
              <a:t>1. The questions of environmental protection</a:t>
            </a:r>
          </a:p>
        </p:txBody>
      </p:sp>
      <p:sp>
        <p:nvSpPr>
          <p:cNvPr id="4" name="Footer Placeholder 3">
            <a:extLst>
              <a:ext uri="{FF2B5EF4-FFF2-40B4-BE49-F238E27FC236}">
                <a16:creationId xmlns:a16="http://schemas.microsoft.com/office/drawing/2014/main" id="{041E0AA9-0E17-4344-862C-23D9F6BB8463}"/>
              </a:ext>
            </a:extLst>
          </p:cNvPr>
          <p:cNvSpPr>
            <a:spLocks noGrp="1"/>
          </p:cNvSpPr>
          <p:nvPr>
            <p:ph type="ftr" sz="quarter" idx="10"/>
          </p:nvPr>
        </p:nvSpPr>
        <p:spPr/>
        <p:txBody>
          <a:bodyPr/>
          <a:lstStyle/>
          <a:p>
            <a:r>
              <a:rPr lang="en-GB"/>
              <a:t>Deep Green Approaches II</a:t>
            </a:r>
            <a:endParaRPr lang="en-GB" dirty="0"/>
          </a:p>
        </p:txBody>
      </p:sp>
      <p:sp>
        <p:nvSpPr>
          <p:cNvPr id="5" name="Slide Number Placeholder 4">
            <a:extLst>
              <a:ext uri="{FF2B5EF4-FFF2-40B4-BE49-F238E27FC236}">
                <a16:creationId xmlns:a16="http://schemas.microsoft.com/office/drawing/2014/main" id="{0FE5A13E-F19C-4AB4-8CBD-67D699AD0A63}"/>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pic>
        <p:nvPicPr>
          <p:cNvPr id="11" name="Picture 10" descr="A picture containing child, person, little, young&#10;&#10;Description automatically generated">
            <a:extLst>
              <a:ext uri="{FF2B5EF4-FFF2-40B4-BE49-F238E27FC236}">
                <a16:creationId xmlns:a16="http://schemas.microsoft.com/office/drawing/2014/main" id="{6B1C4690-6DBB-44C2-BC7C-4B06D57B11C0}"/>
              </a:ext>
            </a:extLst>
          </p:cNvPr>
          <p:cNvPicPr>
            <a:picLocks noChangeAspect="1"/>
          </p:cNvPicPr>
          <p:nvPr/>
        </p:nvPicPr>
        <p:blipFill>
          <a:blip r:embed="rId3"/>
          <a:stretch>
            <a:fillRect/>
          </a:stretch>
        </p:blipFill>
        <p:spPr>
          <a:xfrm>
            <a:off x="7845671" y="270810"/>
            <a:ext cx="3914330" cy="5917818"/>
          </a:xfrm>
          <a:prstGeom prst="rect">
            <a:avLst/>
          </a:prstGeom>
        </p:spPr>
      </p:pic>
    </p:spTree>
    <p:extLst>
      <p:ext uri="{BB962C8B-B14F-4D97-AF65-F5344CB8AC3E}">
        <p14:creationId xmlns:p14="http://schemas.microsoft.com/office/powerpoint/2010/main" val="193710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62AAC361-D96A-455F-B691-00C8FCF0597B}"/>
              </a:ext>
            </a:extLst>
          </p:cNvPr>
          <p:cNvCxnSpPr>
            <a:cxnSpLocks/>
          </p:cNvCxnSpPr>
          <p:nvPr/>
        </p:nvCxnSpPr>
        <p:spPr>
          <a:xfrm>
            <a:off x="3851654" y="5167574"/>
            <a:ext cx="4755064" cy="0"/>
          </a:xfrm>
          <a:prstGeom prst="straightConnector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2" name="Arrow: Up-Down 51">
            <a:extLst>
              <a:ext uri="{FF2B5EF4-FFF2-40B4-BE49-F238E27FC236}">
                <a16:creationId xmlns:a16="http://schemas.microsoft.com/office/drawing/2014/main" id="{D3CEE291-CE8A-4D84-8D4C-EDCD0C7E558C}"/>
              </a:ext>
            </a:extLst>
          </p:cNvPr>
          <p:cNvSpPr/>
          <p:nvPr/>
        </p:nvSpPr>
        <p:spPr>
          <a:xfrm>
            <a:off x="5962812" y="2200811"/>
            <a:ext cx="266374" cy="2797923"/>
          </a:xfrm>
          <a:prstGeom prst="upDownArrow">
            <a:avLst/>
          </a:prstGeom>
          <a:gradFill>
            <a:gsLst>
              <a:gs pos="0">
                <a:schemeClr val="tx2">
                  <a:lumMod val="50000"/>
                </a:schemeClr>
              </a:gs>
              <a:gs pos="100000">
                <a:schemeClr val="accent1">
                  <a:lumMod val="45000"/>
                  <a:lumOff val="55000"/>
                </a:schemeClr>
              </a:gs>
              <a:gs pos="100000">
                <a:schemeClr val="accent1">
                  <a:lumMod val="45000"/>
                  <a:lumOff val="55000"/>
                </a:schemeClr>
              </a:gs>
              <a:gs pos="98000">
                <a:schemeClr val="accent1">
                  <a:lumMod val="30000"/>
                  <a:lumOff val="70000"/>
                </a:schemeClr>
              </a:gs>
            </a:gsLst>
            <a:lin ang="5400000" scaled="1"/>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C4A58A68-8D5D-452A-973D-D6B2CCD21330}"/>
              </a:ext>
            </a:extLst>
          </p:cNvPr>
          <p:cNvCxnSpPr>
            <a:cxnSpLocks/>
          </p:cNvCxnSpPr>
          <p:nvPr/>
        </p:nvCxnSpPr>
        <p:spPr>
          <a:xfrm>
            <a:off x="2720860" y="2642839"/>
            <a:ext cx="0" cy="1916367"/>
          </a:xfrm>
          <a:prstGeom prst="straightConnector1">
            <a:avLst/>
          </a:prstGeom>
          <a:ln>
            <a:solidFill>
              <a:schemeClr val="accent3"/>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C364EFC-397B-4E30-B99E-B9A9292DF68E}"/>
              </a:ext>
            </a:extLst>
          </p:cNvPr>
          <p:cNvSpPr>
            <a:spLocks noGrp="1"/>
          </p:cNvSpPr>
          <p:nvPr>
            <p:ph type="title"/>
          </p:nvPr>
        </p:nvSpPr>
        <p:spPr/>
        <p:txBody>
          <a:bodyPr/>
          <a:lstStyle/>
          <a:p>
            <a:r>
              <a:rPr lang="en-GB" dirty="0"/>
              <a:t>Radicals and progress</a:t>
            </a:r>
          </a:p>
        </p:txBody>
      </p:sp>
      <p:sp>
        <p:nvSpPr>
          <p:cNvPr id="4" name="Footer Placeholder 3">
            <a:extLst>
              <a:ext uri="{FF2B5EF4-FFF2-40B4-BE49-F238E27FC236}">
                <a16:creationId xmlns:a16="http://schemas.microsoft.com/office/drawing/2014/main" id="{B41BC03D-2808-4955-ADB2-6F650C9F41E0}"/>
              </a:ext>
            </a:extLst>
          </p:cNvPr>
          <p:cNvSpPr>
            <a:spLocks noGrp="1"/>
          </p:cNvSpPr>
          <p:nvPr>
            <p:ph type="ftr" sz="quarter" idx="10"/>
          </p:nvPr>
        </p:nvSpPr>
        <p:spPr/>
        <p:txBody>
          <a:bodyPr/>
          <a:lstStyle/>
          <a:p>
            <a:r>
              <a:rPr lang="en-GB" dirty="0"/>
              <a:t>Deep Green Approaches II</a:t>
            </a:r>
          </a:p>
        </p:txBody>
      </p:sp>
      <p:sp>
        <p:nvSpPr>
          <p:cNvPr id="5" name="Slide Number Placeholder 4">
            <a:extLst>
              <a:ext uri="{FF2B5EF4-FFF2-40B4-BE49-F238E27FC236}">
                <a16:creationId xmlns:a16="http://schemas.microsoft.com/office/drawing/2014/main" id="{2EF03F88-BFBB-4F9D-951E-CFE4210C704E}"/>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
        <p:nvSpPr>
          <p:cNvPr id="7" name="Content Placeholder 4">
            <a:extLst>
              <a:ext uri="{FF2B5EF4-FFF2-40B4-BE49-F238E27FC236}">
                <a16:creationId xmlns:a16="http://schemas.microsoft.com/office/drawing/2014/main" id="{B25083B2-0104-4F44-8CFC-BEBDDE0ABAB9}"/>
              </a:ext>
            </a:extLst>
          </p:cNvPr>
          <p:cNvSpPr txBox="1">
            <a:spLocks/>
          </p:cNvSpPr>
          <p:nvPr/>
        </p:nvSpPr>
        <p:spPr>
          <a:xfrm>
            <a:off x="534813" y="3371004"/>
            <a:ext cx="11122374" cy="477239"/>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The question of reason (how many reasons will count?)</a:t>
            </a:r>
          </a:p>
        </p:txBody>
      </p:sp>
      <p:sp>
        <p:nvSpPr>
          <p:cNvPr id="17" name="TextBox 16">
            <a:extLst>
              <a:ext uri="{FF2B5EF4-FFF2-40B4-BE49-F238E27FC236}">
                <a16:creationId xmlns:a16="http://schemas.microsoft.com/office/drawing/2014/main" id="{A5C4FF01-C418-4684-8D02-63D18F4B242A}"/>
              </a:ext>
            </a:extLst>
          </p:cNvPr>
          <p:cNvSpPr txBox="1"/>
          <p:nvPr/>
        </p:nvSpPr>
        <p:spPr>
          <a:xfrm>
            <a:off x="4219951" y="5142992"/>
            <a:ext cx="3752095" cy="817294"/>
          </a:xfrm>
          <a:prstGeom prst="rect">
            <a:avLst/>
          </a:prstGeom>
          <a:noFill/>
        </p:spPr>
        <p:txBody>
          <a:bodyPr wrap="square" rtlCol="0" anchor="ctr">
            <a:noAutofit/>
          </a:bodyPr>
          <a:lstStyle/>
          <a:p>
            <a:pPr algn="ctr"/>
            <a:r>
              <a:rPr lang="en-GB" sz="2000" b="1" dirty="0"/>
              <a:t>Freedom through action</a:t>
            </a:r>
          </a:p>
        </p:txBody>
      </p:sp>
      <p:sp>
        <p:nvSpPr>
          <p:cNvPr id="18" name="TextBox 17">
            <a:extLst>
              <a:ext uri="{FF2B5EF4-FFF2-40B4-BE49-F238E27FC236}">
                <a16:creationId xmlns:a16="http://schemas.microsoft.com/office/drawing/2014/main" id="{DFA2423E-D2BA-4643-AF79-23A7F9C73C71}"/>
              </a:ext>
            </a:extLst>
          </p:cNvPr>
          <p:cNvSpPr txBox="1"/>
          <p:nvPr/>
        </p:nvSpPr>
        <p:spPr>
          <a:xfrm>
            <a:off x="838200" y="3238716"/>
            <a:ext cx="716436" cy="240535"/>
          </a:xfrm>
          <a:prstGeom prst="rect">
            <a:avLst/>
          </a:prstGeom>
          <a:noFill/>
        </p:spPr>
        <p:txBody>
          <a:bodyPr wrap="square" lIns="0" tIns="0" rIns="0" bIns="0" rtlCol="0">
            <a:noAutofit/>
          </a:bodyPr>
          <a:lstStyle/>
          <a:p>
            <a:pPr algn="l"/>
            <a:r>
              <a:rPr lang="en-GB" b="1" dirty="0">
                <a:solidFill>
                  <a:schemeClr val="bg1"/>
                </a:solidFill>
              </a:rPr>
              <a:t>N = 1</a:t>
            </a:r>
            <a:endParaRPr lang="en-GB" dirty="0">
              <a:solidFill>
                <a:schemeClr val="bg1"/>
              </a:solidFill>
              <a:latin typeface="+mn-lt"/>
            </a:endParaRPr>
          </a:p>
        </p:txBody>
      </p:sp>
      <p:sp>
        <p:nvSpPr>
          <p:cNvPr id="23" name="TextBox 22">
            <a:extLst>
              <a:ext uri="{FF2B5EF4-FFF2-40B4-BE49-F238E27FC236}">
                <a16:creationId xmlns:a16="http://schemas.microsoft.com/office/drawing/2014/main" id="{25A5527A-C4DD-4852-8DA2-EBB2DDB8EE7E}"/>
              </a:ext>
            </a:extLst>
          </p:cNvPr>
          <p:cNvSpPr txBox="1"/>
          <p:nvPr/>
        </p:nvSpPr>
        <p:spPr>
          <a:xfrm>
            <a:off x="10142628" y="3216456"/>
            <a:ext cx="1514557" cy="240535"/>
          </a:xfrm>
          <a:prstGeom prst="rect">
            <a:avLst/>
          </a:prstGeom>
          <a:noFill/>
        </p:spPr>
        <p:txBody>
          <a:bodyPr wrap="square" lIns="0" tIns="0" rIns="0" bIns="0" rtlCol="0">
            <a:noAutofit/>
          </a:bodyPr>
          <a:lstStyle/>
          <a:p>
            <a:pPr algn="l"/>
            <a:r>
              <a:rPr lang="en-GB" b="1" dirty="0">
                <a:solidFill>
                  <a:schemeClr val="bg1"/>
                </a:solidFill>
              </a:rPr>
              <a:t>N = </a:t>
            </a:r>
            <a:r>
              <a:rPr lang="en-GB" b="1" i="1" dirty="0">
                <a:solidFill>
                  <a:schemeClr val="bg1"/>
                </a:solidFill>
              </a:rPr>
              <a:t>too </a:t>
            </a:r>
            <a:r>
              <a:rPr lang="en-GB" b="1" dirty="0">
                <a:solidFill>
                  <a:schemeClr val="bg1"/>
                </a:solidFill>
              </a:rPr>
              <a:t>many</a:t>
            </a:r>
            <a:endParaRPr lang="en-GB" dirty="0">
              <a:solidFill>
                <a:schemeClr val="bg1"/>
              </a:solidFill>
              <a:latin typeface="+mn-lt"/>
            </a:endParaRPr>
          </a:p>
        </p:txBody>
      </p:sp>
      <p:sp>
        <p:nvSpPr>
          <p:cNvPr id="26" name="TextBox 25">
            <a:extLst>
              <a:ext uri="{FF2B5EF4-FFF2-40B4-BE49-F238E27FC236}">
                <a16:creationId xmlns:a16="http://schemas.microsoft.com/office/drawing/2014/main" id="{D74B1DBB-8224-4F2D-8563-047248A19D29}"/>
              </a:ext>
            </a:extLst>
          </p:cNvPr>
          <p:cNvSpPr txBox="1"/>
          <p:nvPr/>
        </p:nvSpPr>
        <p:spPr>
          <a:xfrm>
            <a:off x="3998456" y="1255926"/>
            <a:ext cx="4195087" cy="806275"/>
          </a:xfrm>
          <a:prstGeom prst="rect">
            <a:avLst/>
          </a:prstGeom>
          <a:noFill/>
        </p:spPr>
        <p:txBody>
          <a:bodyPr wrap="square" rtlCol="0" anchor="ctr">
            <a:noAutofit/>
          </a:bodyPr>
          <a:lstStyle/>
          <a:p>
            <a:pPr algn="ctr"/>
            <a:r>
              <a:rPr lang="en-GB" sz="2000" b="1" dirty="0"/>
              <a:t>Freedom through philosophy</a:t>
            </a:r>
          </a:p>
        </p:txBody>
      </p:sp>
      <p:sp>
        <p:nvSpPr>
          <p:cNvPr id="33" name="TextBox 32">
            <a:extLst>
              <a:ext uri="{FF2B5EF4-FFF2-40B4-BE49-F238E27FC236}">
                <a16:creationId xmlns:a16="http://schemas.microsoft.com/office/drawing/2014/main" id="{E5846F6E-6B49-4855-99D1-A475AFC9F54F}"/>
              </a:ext>
            </a:extLst>
          </p:cNvPr>
          <p:cNvSpPr txBox="1"/>
          <p:nvPr/>
        </p:nvSpPr>
        <p:spPr>
          <a:xfrm>
            <a:off x="527075" y="3424957"/>
            <a:ext cx="1085183" cy="369332"/>
          </a:xfrm>
          <a:prstGeom prst="rect">
            <a:avLst/>
          </a:prstGeom>
          <a:noFill/>
        </p:spPr>
        <p:txBody>
          <a:bodyPr wrap="square" rtlCol="0">
            <a:spAutoFit/>
          </a:bodyPr>
          <a:lstStyle/>
          <a:p>
            <a:pPr algn="ctr"/>
            <a:r>
              <a:rPr lang="en-GB" dirty="0">
                <a:solidFill>
                  <a:srgbClr val="FFFF00"/>
                </a:solidFill>
              </a:rPr>
              <a:t>N = 1</a:t>
            </a:r>
          </a:p>
        </p:txBody>
      </p:sp>
      <p:sp>
        <p:nvSpPr>
          <p:cNvPr id="34" name="TextBox 33">
            <a:extLst>
              <a:ext uri="{FF2B5EF4-FFF2-40B4-BE49-F238E27FC236}">
                <a16:creationId xmlns:a16="http://schemas.microsoft.com/office/drawing/2014/main" id="{756356ED-B3EC-457B-99AD-EBA6A0DC0C10}"/>
              </a:ext>
            </a:extLst>
          </p:cNvPr>
          <p:cNvSpPr txBox="1"/>
          <p:nvPr/>
        </p:nvSpPr>
        <p:spPr>
          <a:xfrm>
            <a:off x="10540799" y="3424957"/>
            <a:ext cx="1085183" cy="369332"/>
          </a:xfrm>
          <a:prstGeom prst="rect">
            <a:avLst/>
          </a:prstGeom>
          <a:noFill/>
        </p:spPr>
        <p:txBody>
          <a:bodyPr wrap="square" rtlCol="0">
            <a:spAutoFit/>
          </a:bodyPr>
          <a:lstStyle/>
          <a:p>
            <a:pPr algn="ctr"/>
            <a:r>
              <a:rPr lang="en-GB" dirty="0">
                <a:solidFill>
                  <a:srgbClr val="FFFF00"/>
                </a:solidFill>
              </a:rPr>
              <a:t>N = </a:t>
            </a:r>
            <a:r>
              <a:rPr lang="en-GB" b="0" i="0" dirty="0">
                <a:solidFill>
                  <a:srgbClr val="FFFF00"/>
                </a:solidFill>
                <a:effectLst/>
                <a:latin typeface="Arial" panose="020B0604020202020204" pitchFamily="34" charset="0"/>
              </a:rPr>
              <a:t>∞</a:t>
            </a:r>
            <a:endParaRPr lang="en-GB" dirty="0">
              <a:solidFill>
                <a:srgbClr val="FFFF00"/>
              </a:solidFill>
            </a:endParaRPr>
          </a:p>
        </p:txBody>
      </p:sp>
      <p:sp>
        <p:nvSpPr>
          <p:cNvPr id="35" name="TextBox 34">
            <a:extLst>
              <a:ext uri="{FF2B5EF4-FFF2-40B4-BE49-F238E27FC236}">
                <a16:creationId xmlns:a16="http://schemas.microsoft.com/office/drawing/2014/main" id="{4DD68EA8-1A16-484C-9B2B-26C949B10893}"/>
              </a:ext>
            </a:extLst>
          </p:cNvPr>
          <p:cNvSpPr txBox="1"/>
          <p:nvPr/>
        </p:nvSpPr>
        <p:spPr>
          <a:xfrm>
            <a:off x="8824283" y="4559205"/>
            <a:ext cx="2109160" cy="1238169"/>
          </a:xfrm>
          <a:prstGeom prst="rect">
            <a:avLst/>
          </a:prstGeom>
          <a:noFill/>
        </p:spPr>
        <p:txBody>
          <a:bodyPr wrap="square" lIns="0" tIns="0" rIns="0" bIns="0" rtlCol="0" anchor="ctr">
            <a:noAutofit/>
          </a:bodyPr>
          <a:lstStyle/>
          <a:p>
            <a:pPr algn="ctr"/>
            <a:r>
              <a:rPr lang="en-GB" b="1" dirty="0"/>
              <a:t>Liberal disagreement—because the answers can’t be found</a:t>
            </a:r>
            <a:endParaRPr lang="en-GB" b="1" dirty="0">
              <a:latin typeface="+mn-lt"/>
            </a:endParaRPr>
          </a:p>
        </p:txBody>
      </p:sp>
      <p:sp>
        <p:nvSpPr>
          <p:cNvPr id="36" name="TextBox 35">
            <a:extLst>
              <a:ext uri="{FF2B5EF4-FFF2-40B4-BE49-F238E27FC236}">
                <a16:creationId xmlns:a16="http://schemas.microsoft.com/office/drawing/2014/main" id="{762BCAFC-4B45-4CEC-8954-C84C0A12E60A}"/>
              </a:ext>
            </a:extLst>
          </p:cNvPr>
          <p:cNvSpPr txBox="1"/>
          <p:nvPr/>
        </p:nvSpPr>
        <p:spPr>
          <a:xfrm>
            <a:off x="1805636" y="4559206"/>
            <a:ext cx="1830451" cy="1238169"/>
          </a:xfrm>
          <a:prstGeom prst="rect">
            <a:avLst/>
          </a:prstGeom>
          <a:noFill/>
        </p:spPr>
        <p:txBody>
          <a:bodyPr wrap="square" lIns="0" tIns="0" rIns="0" bIns="0" rtlCol="0" anchor="ctr">
            <a:noAutofit/>
          </a:bodyPr>
          <a:lstStyle/>
          <a:p>
            <a:pPr algn="ctr"/>
            <a:r>
              <a:rPr lang="en-GB" b="1" dirty="0">
                <a:latin typeface="+mn-lt"/>
              </a:rPr>
              <a:t>Socialist unity – because the answers are simple</a:t>
            </a:r>
          </a:p>
        </p:txBody>
      </p:sp>
      <p:sp>
        <p:nvSpPr>
          <p:cNvPr id="39" name="TextBox 38">
            <a:extLst>
              <a:ext uri="{FF2B5EF4-FFF2-40B4-BE49-F238E27FC236}">
                <a16:creationId xmlns:a16="http://schemas.microsoft.com/office/drawing/2014/main" id="{28BF4544-2206-42E1-BDBD-02D0DDE7F915}"/>
              </a:ext>
            </a:extLst>
          </p:cNvPr>
          <p:cNvSpPr txBox="1"/>
          <p:nvPr/>
        </p:nvSpPr>
        <p:spPr>
          <a:xfrm>
            <a:off x="1453114" y="1520883"/>
            <a:ext cx="2535493" cy="806275"/>
          </a:xfrm>
          <a:prstGeom prst="rect">
            <a:avLst/>
          </a:prstGeom>
          <a:noFill/>
        </p:spPr>
        <p:txBody>
          <a:bodyPr wrap="square" lIns="0" tIns="0" rIns="0" bIns="0" rtlCol="0" anchor="ctr">
            <a:noAutofit/>
          </a:bodyPr>
          <a:lstStyle/>
          <a:p>
            <a:pPr algn="ctr"/>
            <a:r>
              <a:rPr lang="en-GB" b="1" dirty="0">
                <a:solidFill>
                  <a:srgbClr val="00B050"/>
                </a:solidFill>
              </a:rPr>
              <a:t>The ecological ideal</a:t>
            </a:r>
          </a:p>
          <a:p>
            <a:pPr algn="ctr"/>
            <a:r>
              <a:rPr lang="en-GB" b="1" dirty="0">
                <a:solidFill>
                  <a:srgbClr val="FF0000"/>
                </a:solidFill>
                <a:latin typeface="+mn-lt"/>
              </a:rPr>
              <a:t>(vulnerable to </a:t>
            </a:r>
            <a:r>
              <a:rPr lang="en-GB" b="1" dirty="0">
                <a:solidFill>
                  <a:srgbClr val="FF0000"/>
                </a:solidFill>
              </a:rPr>
              <a:t>exploitation)</a:t>
            </a:r>
            <a:endParaRPr lang="en-GB" b="1" dirty="0">
              <a:solidFill>
                <a:srgbClr val="FF0000"/>
              </a:solidFill>
              <a:latin typeface="+mn-lt"/>
            </a:endParaRPr>
          </a:p>
        </p:txBody>
      </p:sp>
      <p:sp>
        <p:nvSpPr>
          <p:cNvPr id="40" name="TextBox 39">
            <a:extLst>
              <a:ext uri="{FF2B5EF4-FFF2-40B4-BE49-F238E27FC236}">
                <a16:creationId xmlns:a16="http://schemas.microsoft.com/office/drawing/2014/main" id="{544E818F-7A3F-40CB-9A6B-4375E31094A0}"/>
              </a:ext>
            </a:extLst>
          </p:cNvPr>
          <p:cNvSpPr txBox="1"/>
          <p:nvPr/>
        </p:nvSpPr>
        <p:spPr>
          <a:xfrm>
            <a:off x="8740133" y="1522892"/>
            <a:ext cx="1998753" cy="806275"/>
          </a:xfrm>
          <a:prstGeom prst="rect">
            <a:avLst/>
          </a:prstGeom>
          <a:noFill/>
        </p:spPr>
        <p:txBody>
          <a:bodyPr wrap="square" lIns="0" tIns="0" rIns="0" bIns="0" rtlCol="0" anchor="ctr">
            <a:noAutofit/>
          </a:bodyPr>
          <a:lstStyle/>
          <a:p>
            <a:pPr algn="ctr"/>
            <a:r>
              <a:rPr lang="en-GB" b="1" dirty="0">
                <a:solidFill>
                  <a:srgbClr val="00B050"/>
                </a:solidFill>
                <a:latin typeface="+mn-lt"/>
              </a:rPr>
              <a:t>The humanist ideal </a:t>
            </a:r>
          </a:p>
        </p:txBody>
      </p:sp>
      <p:sp>
        <p:nvSpPr>
          <p:cNvPr id="50" name="TextBox 49">
            <a:extLst>
              <a:ext uri="{FF2B5EF4-FFF2-40B4-BE49-F238E27FC236}">
                <a16:creationId xmlns:a16="http://schemas.microsoft.com/office/drawing/2014/main" id="{251A0612-34E0-497F-A6E3-AB42DEEA95CA}"/>
              </a:ext>
            </a:extLst>
          </p:cNvPr>
          <p:cNvSpPr txBox="1"/>
          <p:nvPr/>
        </p:nvSpPr>
        <p:spPr>
          <a:xfrm>
            <a:off x="281539" y="4090870"/>
            <a:ext cx="1819606" cy="599756"/>
          </a:xfrm>
          <a:prstGeom prst="rect">
            <a:avLst/>
          </a:prstGeom>
          <a:noFill/>
        </p:spPr>
        <p:txBody>
          <a:bodyPr wrap="square" lIns="0" tIns="0" rIns="0" bIns="0" rtlCol="0">
            <a:noAutofit/>
          </a:bodyPr>
          <a:lstStyle/>
          <a:p>
            <a:pPr algn="l"/>
            <a:r>
              <a:rPr lang="en-GB" sz="1500" b="1" dirty="0">
                <a:solidFill>
                  <a:schemeClr val="tx1">
                    <a:lumMod val="75000"/>
                    <a:lumOff val="25000"/>
                  </a:schemeClr>
                </a:solidFill>
                <a:latin typeface="+mn-lt"/>
              </a:rPr>
              <a:t>A preoccupation with ends</a:t>
            </a:r>
          </a:p>
        </p:txBody>
      </p:sp>
      <p:sp>
        <p:nvSpPr>
          <p:cNvPr id="51" name="TextBox 50">
            <a:extLst>
              <a:ext uri="{FF2B5EF4-FFF2-40B4-BE49-F238E27FC236}">
                <a16:creationId xmlns:a16="http://schemas.microsoft.com/office/drawing/2014/main" id="{D4896A1A-800C-4B6B-ACCB-3698157C2462}"/>
              </a:ext>
            </a:extLst>
          </p:cNvPr>
          <p:cNvSpPr txBox="1"/>
          <p:nvPr/>
        </p:nvSpPr>
        <p:spPr>
          <a:xfrm>
            <a:off x="10090855" y="4068610"/>
            <a:ext cx="1819606" cy="599756"/>
          </a:xfrm>
          <a:prstGeom prst="rect">
            <a:avLst/>
          </a:prstGeom>
          <a:noFill/>
        </p:spPr>
        <p:txBody>
          <a:bodyPr wrap="square" lIns="0" tIns="0" rIns="0" bIns="0" rtlCol="0">
            <a:noAutofit/>
          </a:bodyPr>
          <a:lstStyle/>
          <a:p>
            <a:pPr algn="r"/>
            <a:r>
              <a:rPr lang="en-GB" sz="1500" b="1" dirty="0">
                <a:solidFill>
                  <a:schemeClr val="tx1">
                    <a:lumMod val="75000"/>
                    <a:lumOff val="25000"/>
                  </a:schemeClr>
                </a:solidFill>
                <a:latin typeface="+mn-lt"/>
              </a:rPr>
              <a:t>A preoccupation with means</a:t>
            </a:r>
          </a:p>
        </p:txBody>
      </p:sp>
    </p:spTree>
    <p:extLst>
      <p:ext uri="{BB962C8B-B14F-4D97-AF65-F5344CB8AC3E}">
        <p14:creationId xmlns:p14="http://schemas.microsoft.com/office/powerpoint/2010/main" val="313987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363C5-28A2-484B-AEA8-D0CEC79EB95A}"/>
              </a:ext>
            </a:extLst>
          </p:cNvPr>
          <p:cNvSpPr>
            <a:spLocks noGrp="1"/>
          </p:cNvSpPr>
          <p:nvPr>
            <p:ph type="title"/>
          </p:nvPr>
        </p:nvSpPr>
        <p:spPr/>
        <p:txBody>
          <a:bodyPr/>
          <a:lstStyle/>
          <a:p>
            <a:r>
              <a:rPr lang="en-GB" dirty="0"/>
              <a:t>After the revolution…?</a:t>
            </a:r>
          </a:p>
        </p:txBody>
      </p:sp>
      <p:sp>
        <p:nvSpPr>
          <p:cNvPr id="4" name="Footer Placeholder 3">
            <a:extLst>
              <a:ext uri="{FF2B5EF4-FFF2-40B4-BE49-F238E27FC236}">
                <a16:creationId xmlns:a16="http://schemas.microsoft.com/office/drawing/2014/main" id="{DC5C8D68-BF37-4428-A377-A54FD694ADD2}"/>
              </a:ext>
            </a:extLst>
          </p:cNvPr>
          <p:cNvSpPr>
            <a:spLocks noGrp="1"/>
          </p:cNvSpPr>
          <p:nvPr>
            <p:ph type="ftr" sz="quarter" idx="10"/>
          </p:nvPr>
        </p:nvSpPr>
        <p:spPr/>
        <p:txBody>
          <a:bodyPr/>
          <a:lstStyle/>
          <a:p>
            <a:r>
              <a:rPr lang="en-GB" dirty="0"/>
              <a:t>Deep Green Approaches II</a:t>
            </a:r>
          </a:p>
        </p:txBody>
      </p:sp>
      <p:sp>
        <p:nvSpPr>
          <p:cNvPr id="5" name="Slide Number Placeholder 4">
            <a:extLst>
              <a:ext uri="{FF2B5EF4-FFF2-40B4-BE49-F238E27FC236}">
                <a16:creationId xmlns:a16="http://schemas.microsoft.com/office/drawing/2014/main" id="{27DB0B72-A917-4425-ABD4-8FB210398450}"/>
              </a:ext>
            </a:extLst>
          </p:cNvPr>
          <p:cNvSpPr>
            <a:spLocks noGrp="1"/>
          </p:cNvSpPr>
          <p:nvPr>
            <p:ph type="sldNum" sz="quarter" idx="11"/>
          </p:nvPr>
        </p:nvSpPr>
        <p:spPr/>
        <p:txBody>
          <a:bodyPr/>
          <a:lstStyle/>
          <a:p>
            <a:pPr rtl="0"/>
            <a:fld id="{19B51A1E-902D-48AF-9020-955120F399B6}" type="slidenum">
              <a:rPr lang="en-GB" noProof="0" smtClean="0"/>
              <a:pPr rtl="0"/>
              <a:t>4</a:t>
            </a:fld>
            <a:endParaRPr lang="en-GB" noProof="0"/>
          </a:p>
        </p:txBody>
      </p:sp>
      <p:graphicFrame>
        <p:nvGraphicFramePr>
          <p:cNvPr id="6" name="Table 5">
            <a:extLst>
              <a:ext uri="{FF2B5EF4-FFF2-40B4-BE49-F238E27FC236}">
                <a16:creationId xmlns:a16="http://schemas.microsoft.com/office/drawing/2014/main" id="{F23D3780-AB8C-43A3-A5EB-8F8D04D3977E}"/>
              </a:ext>
            </a:extLst>
          </p:cNvPr>
          <p:cNvGraphicFramePr>
            <a:graphicFrameLocks noGrp="1"/>
          </p:cNvGraphicFramePr>
          <p:nvPr>
            <p:extLst>
              <p:ext uri="{D42A27DB-BD31-4B8C-83A1-F6EECF244321}">
                <p14:modId xmlns:p14="http://schemas.microsoft.com/office/powerpoint/2010/main" val="916355138"/>
              </p:ext>
            </p:extLst>
          </p:nvPr>
        </p:nvGraphicFramePr>
        <p:xfrm>
          <a:off x="735981" y="1900126"/>
          <a:ext cx="5238344" cy="3057748"/>
        </p:xfrm>
        <a:graphic>
          <a:graphicData uri="http://schemas.openxmlformats.org/drawingml/2006/table">
            <a:tbl>
              <a:tblPr firstRow="1" bandRow="1">
                <a:tableStyleId>{5940675A-B579-460E-94D1-54222C63F5DA}</a:tableStyleId>
              </a:tblPr>
              <a:tblGrid>
                <a:gridCol w="2386361">
                  <a:extLst>
                    <a:ext uri="{9D8B030D-6E8A-4147-A177-3AD203B41FA5}">
                      <a16:colId xmlns:a16="http://schemas.microsoft.com/office/drawing/2014/main" val="3779752218"/>
                    </a:ext>
                  </a:extLst>
                </a:gridCol>
                <a:gridCol w="2851983">
                  <a:extLst>
                    <a:ext uri="{9D8B030D-6E8A-4147-A177-3AD203B41FA5}">
                      <a16:colId xmlns:a16="http://schemas.microsoft.com/office/drawing/2014/main" val="3541440200"/>
                    </a:ext>
                  </a:extLst>
                </a:gridCol>
              </a:tblGrid>
              <a:tr h="511827">
                <a:tc>
                  <a:txBody>
                    <a:bodyPr/>
                    <a:lstStyle/>
                    <a:p>
                      <a:endParaRPr lang="en-US" dirty="0">
                        <a:latin typeface="Century Gothic" panose="020B0502020202020204" pitchFamily="34" charset="0"/>
                      </a:endParaRPr>
                    </a:p>
                  </a:txBody>
                  <a:tcPr anchor="ctr"/>
                </a:tc>
                <a:tc>
                  <a:txBody>
                    <a:bodyPr/>
                    <a:lstStyle/>
                    <a:p>
                      <a:pPr algn="ctr"/>
                      <a:r>
                        <a:rPr lang="en-US" b="1" dirty="0">
                          <a:latin typeface="Century Gothic" panose="020B0502020202020204" pitchFamily="34" charset="0"/>
                        </a:rPr>
                        <a:t>Activism + democracy</a:t>
                      </a:r>
                    </a:p>
                  </a:txBody>
                  <a:tcPr anchor="ctr"/>
                </a:tc>
                <a:extLst>
                  <a:ext uri="{0D108BD9-81ED-4DB2-BD59-A6C34878D82A}">
                    <a16:rowId xmlns:a16="http://schemas.microsoft.com/office/drawing/2014/main" val="3262251048"/>
                  </a:ext>
                </a:extLst>
              </a:tr>
              <a:tr h="765748">
                <a:tc>
                  <a:txBody>
                    <a:bodyPr/>
                    <a:lstStyle/>
                    <a:p>
                      <a:r>
                        <a:rPr lang="en-US" b="1" dirty="0">
                          <a:latin typeface="Century Gothic" panose="020B0502020202020204" pitchFamily="34" charset="0"/>
                        </a:rPr>
                        <a:t>Aim</a:t>
                      </a:r>
                    </a:p>
                  </a:txBody>
                  <a:tcPr anchor="ctr"/>
                </a:tc>
                <a:tc>
                  <a:txBody>
                    <a:bodyPr/>
                    <a:lstStyle/>
                    <a:p>
                      <a:pPr algn="ctr"/>
                      <a:r>
                        <a:rPr lang="en-US" sz="1600" dirty="0">
                          <a:latin typeface="Century Gothic" panose="020B0502020202020204" pitchFamily="34" charset="0"/>
                        </a:rPr>
                        <a:t>To decide universal ends</a:t>
                      </a:r>
                    </a:p>
                  </a:txBody>
                  <a:tcPr anchor="ctr"/>
                </a:tc>
                <a:extLst>
                  <a:ext uri="{0D108BD9-81ED-4DB2-BD59-A6C34878D82A}">
                    <a16:rowId xmlns:a16="http://schemas.microsoft.com/office/drawing/2014/main" val="2853813055"/>
                  </a:ext>
                </a:extLst>
              </a:tr>
              <a:tr h="884476">
                <a:tc>
                  <a:txBody>
                    <a:bodyPr/>
                    <a:lstStyle/>
                    <a:p>
                      <a:r>
                        <a:rPr lang="en-US" b="1" dirty="0">
                          <a:latin typeface="Century Gothic" panose="020B0502020202020204" pitchFamily="34" charset="0"/>
                        </a:rPr>
                        <a:t>Mode of reasoning</a:t>
                      </a:r>
                    </a:p>
                  </a:txBody>
                  <a:tcPr anchor="ctr"/>
                </a:tc>
                <a:tc>
                  <a:txBody>
                    <a:bodyPr/>
                    <a:lstStyle/>
                    <a:p>
                      <a:pPr algn="ctr"/>
                      <a:r>
                        <a:rPr lang="en-US" sz="1600" dirty="0">
                          <a:latin typeface="Century Gothic" panose="020B0502020202020204" pitchFamily="34" charset="0"/>
                        </a:rPr>
                        <a:t>Normative; aesthetic</a:t>
                      </a:r>
                    </a:p>
                  </a:txBody>
                  <a:tcPr anchor="ctr"/>
                </a:tc>
                <a:extLst>
                  <a:ext uri="{0D108BD9-81ED-4DB2-BD59-A6C34878D82A}">
                    <a16:rowId xmlns:a16="http://schemas.microsoft.com/office/drawing/2014/main" val="894319333"/>
                  </a:ext>
                </a:extLst>
              </a:tr>
              <a:tr h="895697">
                <a:tc>
                  <a:txBody>
                    <a:bodyPr/>
                    <a:lstStyle/>
                    <a:p>
                      <a:r>
                        <a:rPr lang="en-US" b="1" dirty="0">
                          <a:latin typeface="Century Gothic" panose="020B0502020202020204" pitchFamily="34" charset="0"/>
                        </a:rPr>
                        <a:t>Accessibility</a:t>
                      </a:r>
                    </a:p>
                  </a:txBody>
                  <a:tcPr anchor="ctr"/>
                </a:tc>
                <a:tc>
                  <a:txBody>
                    <a:bodyPr/>
                    <a:lstStyle/>
                    <a:p>
                      <a:pPr algn="ctr"/>
                      <a:r>
                        <a:rPr lang="en-US" sz="1600" b="0" dirty="0">
                          <a:latin typeface="Century Gothic" panose="020B0502020202020204" pitchFamily="34" charset="0"/>
                        </a:rPr>
                        <a:t>Open; deliberative</a:t>
                      </a:r>
                    </a:p>
                  </a:txBody>
                  <a:tcPr anchor="ctr"/>
                </a:tc>
                <a:extLst>
                  <a:ext uri="{0D108BD9-81ED-4DB2-BD59-A6C34878D82A}">
                    <a16:rowId xmlns:a16="http://schemas.microsoft.com/office/drawing/2014/main" val="2100120310"/>
                  </a:ext>
                </a:extLst>
              </a:tr>
            </a:tbl>
          </a:graphicData>
        </a:graphic>
      </p:graphicFrame>
      <p:sp>
        <p:nvSpPr>
          <p:cNvPr id="7" name="TextBox 6">
            <a:extLst>
              <a:ext uri="{FF2B5EF4-FFF2-40B4-BE49-F238E27FC236}">
                <a16:creationId xmlns:a16="http://schemas.microsoft.com/office/drawing/2014/main" id="{D214B98A-4B68-4FBD-AA76-B6BD54EDF395}"/>
              </a:ext>
            </a:extLst>
          </p:cNvPr>
          <p:cNvSpPr txBox="1"/>
          <p:nvPr/>
        </p:nvSpPr>
        <p:spPr>
          <a:xfrm>
            <a:off x="2085893" y="5094830"/>
            <a:ext cx="2520280" cy="369332"/>
          </a:xfrm>
          <a:prstGeom prst="rect">
            <a:avLst/>
          </a:prstGeom>
          <a:noFill/>
        </p:spPr>
        <p:txBody>
          <a:bodyPr wrap="square" rtlCol="0">
            <a:spAutoFit/>
          </a:bodyPr>
          <a:lstStyle/>
          <a:p>
            <a:pPr algn="ctr"/>
            <a:r>
              <a:rPr lang="en-GB" b="1" dirty="0">
                <a:solidFill>
                  <a:srgbClr val="00B050"/>
                </a:solidFill>
              </a:rPr>
              <a:t>Great stuff!</a:t>
            </a:r>
          </a:p>
        </p:txBody>
      </p:sp>
      <p:graphicFrame>
        <p:nvGraphicFramePr>
          <p:cNvPr id="8" name="Table 7">
            <a:extLst>
              <a:ext uri="{FF2B5EF4-FFF2-40B4-BE49-F238E27FC236}">
                <a16:creationId xmlns:a16="http://schemas.microsoft.com/office/drawing/2014/main" id="{AE76A64C-78BE-4F70-9EB2-05829AA83BDA}"/>
              </a:ext>
            </a:extLst>
          </p:cNvPr>
          <p:cNvGraphicFramePr>
            <a:graphicFrameLocks noGrp="1"/>
          </p:cNvGraphicFramePr>
          <p:nvPr>
            <p:extLst>
              <p:ext uri="{D42A27DB-BD31-4B8C-83A1-F6EECF244321}">
                <p14:modId xmlns:p14="http://schemas.microsoft.com/office/powerpoint/2010/main" val="1988017988"/>
              </p:ext>
            </p:extLst>
          </p:nvPr>
        </p:nvGraphicFramePr>
        <p:xfrm>
          <a:off x="8172197" y="1900126"/>
          <a:ext cx="3096344" cy="3057748"/>
        </p:xfrm>
        <a:graphic>
          <a:graphicData uri="http://schemas.openxmlformats.org/drawingml/2006/table">
            <a:tbl>
              <a:tblPr firstRow="1" bandRow="1">
                <a:tableStyleId>{5940675A-B579-460E-94D1-54222C63F5DA}</a:tableStyleId>
              </a:tblPr>
              <a:tblGrid>
                <a:gridCol w="3096344">
                  <a:extLst>
                    <a:ext uri="{9D8B030D-6E8A-4147-A177-3AD203B41FA5}">
                      <a16:colId xmlns:a16="http://schemas.microsoft.com/office/drawing/2014/main" val="2818168725"/>
                    </a:ext>
                  </a:extLst>
                </a:gridCol>
              </a:tblGrid>
              <a:tr h="511827">
                <a:tc>
                  <a:txBody>
                    <a:bodyPr/>
                    <a:lstStyle/>
                    <a:p>
                      <a:pPr algn="ctr"/>
                      <a:r>
                        <a:rPr lang="en-US" b="1" dirty="0">
                          <a:latin typeface="Century Gothic" panose="020B0502020202020204" pitchFamily="34" charset="0"/>
                        </a:rPr>
                        <a:t>Socialist economics</a:t>
                      </a:r>
                    </a:p>
                  </a:txBody>
                  <a:tcPr anchor="ctr"/>
                </a:tc>
                <a:extLst>
                  <a:ext uri="{0D108BD9-81ED-4DB2-BD59-A6C34878D82A}">
                    <a16:rowId xmlns:a16="http://schemas.microsoft.com/office/drawing/2014/main" val="354764807"/>
                  </a:ext>
                </a:extLst>
              </a:tr>
              <a:tr h="765748">
                <a:tc>
                  <a:txBody>
                    <a:bodyPr/>
                    <a:lstStyle/>
                    <a:p>
                      <a:pPr algn="ctr"/>
                      <a:r>
                        <a:rPr lang="en-US" sz="1600" dirty="0">
                          <a:latin typeface="Century Gothic" panose="020B0502020202020204" pitchFamily="34" charset="0"/>
                        </a:rPr>
                        <a:t>To identify efficient means</a:t>
                      </a:r>
                    </a:p>
                  </a:txBody>
                  <a:tcPr anchor="ctr"/>
                </a:tc>
                <a:extLst>
                  <a:ext uri="{0D108BD9-81ED-4DB2-BD59-A6C34878D82A}">
                    <a16:rowId xmlns:a16="http://schemas.microsoft.com/office/drawing/2014/main" val="2528467408"/>
                  </a:ext>
                </a:extLst>
              </a:tr>
              <a:tr h="884476">
                <a:tc>
                  <a:txBody>
                    <a:bodyPr/>
                    <a:lstStyle/>
                    <a:p>
                      <a:pPr algn="ctr"/>
                      <a:r>
                        <a:rPr lang="en-US" sz="1600" dirty="0">
                          <a:latin typeface="Century Gothic" panose="020B0502020202020204" pitchFamily="34" charset="0"/>
                        </a:rPr>
                        <a:t>Empirical, “analytical”</a:t>
                      </a:r>
                    </a:p>
                  </a:txBody>
                  <a:tcPr anchor="ctr"/>
                </a:tc>
                <a:extLst>
                  <a:ext uri="{0D108BD9-81ED-4DB2-BD59-A6C34878D82A}">
                    <a16:rowId xmlns:a16="http://schemas.microsoft.com/office/drawing/2014/main" val="3158341446"/>
                  </a:ext>
                </a:extLst>
              </a:tr>
              <a:tr h="895697">
                <a:tc>
                  <a:txBody>
                    <a:bodyPr/>
                    <a:lstStyle/>
                    <a:p>
                      <a:pPr algn="ctr"/>
                      <a:r>
                        <a:rPr lang="en-US" sz="1600" b="0" i="0" dirty="0">
                          <a:latin typeface="Century Gothic" panose="020B0502020202020204" pitchFamily="34" charset="0"/>
                        </a:rPr>
                        <a:t>Epistemically exclusive</a:t>
                      </a:r>
                    </a:p>
                  </a:txBody>
                  <a:tcPr anchor="ctr"/>
                </a:tc>
                <a:extLst>
                  <a:ext uri="{0D108BD9-81ED-4DB2-BD59-A6C34878D82A}">
                    <a16:rowId xmlns:a16="http://schemas.microsoft.com/office/drawing/2014/main" val="3107538177"/>
                  </a:ext>
                </a:extLst>
              </a:tr>
            </a:tbl>
          </a:graphicData>
        </a:graphic>
      </p:graphicFrame>
      <p:sp>
        <p:nvSpPr>
          <p:cNvPr id="9" name="TextBox 8">
            <a:extLst>
              <a:ext uri="{FF2B5EF4-FFF2-40B4-BE49-F238E27FC236}">
                <a16:creationId xmlns:a16="http://schemas.microsoft.com/office/drawing/2014/main" id="{7BD0014D-00AD-403B-8BB1-835D23B67BA3}"/>
              </a:ext>
            </a:extLst>
          </p:cNvPr>
          <p:cNvSpPr txBox="1"/>
          <p:nvPr/>
        </p:nvSpPr>
        <p:spPr>
          <a:xfrm>
            <a:off x="8532401" y="5094830"/>
            <a:ext cx="2375935" cy="923330"/>
          </a:xfrm>
          <a:prstGeom prst="rect">
            <a:avLst/>
          </a:prstGeom>
          <a:noFill/>
        </p:spPr>
        <p:txBody>
          <a:bodyPr wrap="square" rtlCol="0">
            <a:spAutoFit/>
          </a:bodyPr>
          <a:lstStyle/>
          <a:p>
            <a:pPr algn="ctr"/>
            <a:r>
              <a:rPr lang="en-GB" b="1" dirty="0">
                <a:solidFill>
                  <a:srgbClr val="00B050"/>
                </a:solidFill>
              </a:rPr>
              <a:t>Troublesome—isn’t this exactly how decisions are taken now?</a:t>
            </a:r>
          </a:p>
        </p:txBody>
      </p:sp>
      <p:sp>
        <p:nvSpPr>
          <p:cNvPr id="10" name="Arrow: Right 9">
            <a:extLst>
              <a:ext uri="{FF2B5EF4-FFF2-40B4-BE49-F238E27FC236}">
                <a16:creationId xmlns:a16="http://schemas.microsoft.com/office/drawing/2014/main" id="{930F88D9-6F41-44CA-86C3-67337F348487}"/>
              </a:ext>
            </a:extLst>
          </p:cNvPr>
          <p:cNvSpPr/>
          <p:nvPr/>
        </p:nvSpPr>
        <p:spPr>
          <a:xfrm>
            <a:off x="6359724" y="3059600"/>
            <a:ext cx="1414801" cy="595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5E7244-B0ED-4F55-9AE1-11E038EAB2AC}"/>
              </a:ext>
            </a:extLst>
          </p:cNvPr>
          <p:cNvSpPr txBox="1"/>
          <p:nvPr/>
        </p:nvSpPr>
        <p:spPr>
          <a:xfrm>
            <a:off x="6371997" y="3654670"/>
            <a:ext cx="1402528" cy="646331"/>
          </a:xfrm>
          <a:prstGeom prst="rect">
            <a:avLst/>
          </a:prstGeom>
          <a:noFill/>
        </p:spPr>
        <p:txBody>
          <a:bodyPr wrap="square" rtlCol="0">
            <a:spAutoFit/>
          </a:bodyPr>
          <a:lstStyle/>
          <a:p>
            <a:pPr algn="ctr"/>
            <a:r>
              <a:rPr lang="en-GB" dirty="0"/>
              <a:t>Viva la revolution!</a:t>
            </a:r>
          </a:p>
        </p:txBody>
      </p:sp>
      <p:sp>
        <p:nvSpPr>
          <p:cNvPr id="12" name="TextBox 11">
            <a:extLst>
              <a:ext uri="{FF2B5EF4-FFF2-40B4-BE49-F238E27FC236}">
                <a16:creationId xmlns:a16="http://schemas.microsoft.com/office/drawing/2014/main" id="{1D13B011-E64A-4104-B6DA-1945352F24D3}"/>
              </a:ext>
            </a:extLst>
          </p:cNvPr>
          <p:cNvSpPr txBox="1"/>
          <p:nvPr/>
        </p:nvSpPr>
        <p:spPr>
          <a:xfrm>
            <a:off x="6017881" y="5094830"/>
            <a:ext cx="2088231" cy="369332"/>
          </a:xfrm>
          <a:prstGeom prst="rect">
            <a:avLst/>
          </a:prstGeom>
          <a:noFill/>
        </p:spPr>
        <p:txBody>
          <a:bodyPr wrap="square" rtlCol="0">
            <a:spAutoFit/>
          </a:bodyPr>
          <a:lstStyle/>
          <a:p>
            <a:pPr algn="ctr"/>
            <a:r>
              <a:rPr lang="en-GB" b="1" dirty="0">
                <a:solidFill>
                  <a:srgbClr val="00B050"/>
                </a:solidFill>
              </a:rPr>
              <a:t>A black box</a:t>
            </a:r>
          </a:p>
        </p:txBody>
      </p:sp>
      <p:sp>
        <p:nvSpPr>
          <p:cNvPr id="13" name="TextBox 12">
            <a:extLst>
              <a:ext uri="{FF2B5EF4-FFF2-40B4-BE49-F238E27FC236}">
                <a16:creationId xmlns:a16="http://schemas.microsoft.com/office/drawing/2014/main" id="{CF9333BF-9F92-43B2-B50B-95688726C86F}"/>
              </a:ext>
            </a:extLst>
          </p:cNvPr>
          <p:cNvSpPr txBox="1"/>
          <p:nvPr/>
        </p:nvSpPr>
        <p:spPr>
          <a:xfrm>
            <a:off x="6371997" y="3163767"/>
            <a:ext cx="1429856" cy="369332"/>
          </a:xfrm>
          <a:prstGeom prst="rect">
            <a:avLst/>
          </a:prstGeom>
          <a:noFill/>
        </p:spPr>
        <p:txBody>
          <a:bodyPr wrap="square" rtlCol="0">
            <a:spAutoFit/>
          </a:bodyPr>
          <a:lstStyle/>
          <a:p>
            <a:pPr algn="ctr"/>
            <a:r>
              <a:rPr lang="en-GB" dirty="0">
                <a:solidFill>
                  <a:srgbClr val="FF0000"/>
                </a:solidFill>
              </a:rPr>
              <a:t>Boom</a:t>
            </a:r>
          </a:p>
        </p:txBody>
      </p:sp>
    </p:spTree>
    <p:extLst>
      <p:ext uri="{BB962C8B-B14F-4D97-AF65-F5344CB8AC3E}">
        <p14:creationId xmlns:p14="http://schemas.microsoft.com/office/powerpoint/2010/main" val="45625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8D7FCF-FA4D-4C1A-9128-AF33721B708D}"/>
              </a:ext>
            </a:extLst>
          </p:cNvPr>
          <p:cNvSpPr>
            <a:spLocks noGrp="1"/>
          </p:cNvSpPr>
          <p:nvPr>
            <p:ph idx="1"/>
          </p:nvPr>
        </p:nvSpPr>
        <p:spPr>
          <a:xfrm>
            <a:off x="432000" y="1152000"/>
            <a:ext cx="11340000" cy="554137"/>
          </a:xfrm>
        </p:spPr>
        <p:txBody>
          <a:bodyPr/>
          <a:lstStyle/>
          <a:p>
            <a:pPr marL="0" indent="0">
              <a:buNone/>
            </a:pPr>
            <a:r>
              <a:rPr lang="en-GB" u="sng" dirty="0"/>
              <a:t>Central to </a:t>
            </a:r>
            <a:r>
              <a:rPr lang="en-GB" u="sng" dirty="0" err="1"/>
              <a:t>ecosocialism</a:t>
            </a:r>
            <a:r>
              <a:rPr lang="en-GB" u="sng" dirty="0"/>
              <a:t> is the claim that ecological values are occluded by capitalist power</a:t>
            </a:r>
          </a:p>
          <a:p>
            <a:pPr marL="0" indent="0">
              <a:buNone/>
            </a:pPr>
            <a:endParaRPr lang="en-GB" dirty="0"/>
          </a:p>
        </p:txBody>
      </p:sp>
      <p:sp>
        <p:nvSpPr>
          <p:cNvPr id="3" name="Title 2">
            <a:extLst>
              <a:ext uri="{FF2B5EF4-FFF2-40B4-BE49-F238E27FC236}">
                <a16:creationId xmlns:a16="http://schemas.microsoft.com/office/drawing/2014/main" id="{E98164E3-21D1-47F4-B068-E80BA3EC5F10}"/>
              </a:ext>
            </a:extLst>
          </p:cNvPr>
          <p:cNvSpPr>
            <a:spLocks noGrp="1"/>
          </p:cNvSpPr>
          <p:nvPr>
            <p:ph type="title"/>
          </p:nvPr>
        </p:nvSpPr>
        <p:spPr/>
        <p:txBody>
          <a:bodyPr/>
          <a:lstStyle/>
          <a:p>
            <a:r>
              <a:rPr lang="en-GB" dirty="0"/>
              <a:t>2. Environmental values I: Natural goods</a:t>
            </a:r>
          </a:p>
        </p:txBody>
      </p:sp>
      <p:sp>
        <p:nvSpPr>
          <p:cNvPr id="4" name="Footer Placeholder 3">
            <a:extLst>
              <a:ext uri="{FF2B5EF4-FFF2-40B4-BE49-F238E27FC236}">
                <a16:creationId xmlns:a16="http://schemas.microsoft.com/office/drawing/2014/main" id="{AB12BA6B-5F65-4887-AF72-85815C5B0828}"/>
              </a:ext>
            </a:extLst>
          </p:cNvPr>
          <p:cNvSpPr>
            <a:spLocks noGrp="1"/>
          </p:cNvSpPr>
          <p:nvPr>
            <p:ph type="ftr" sz="quarter" idx="10"/>
          </p:nvPr>
        </p:nvSpPr>
        <p:spPr/>
        <p:txBody>
          <a:bodyPr/>
          <a:lstStyle/>
          <a:p>
            <a:r>
              <a:rPr lang="en-GB"/>
              <a:t>Deep Green Approaches II</a:t>
            </a:r>
            <a:endParaRPr lang="en-GB" dirty="0"/>
          </a:p>
        </p:txBody>
      </p:sp>
      <p:sp>
        <p:nvSpPr>
          <p:cNvPr id="5" name="Slide Number Placeholder 4">
            <a:extLst>
              <a:ext uri="{FF2B5EF4-FFF2-40B4-BE49-F238E27FC236}">
                <a16:creationId xmlns:a16="http://schemas.microsoft.com/office/drawing/2014/main" id="{5EDE8907-009E-4FCE-8075-2DA617FAF00D}"/>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pic>
        <p:nvPicPr>
          <p:cNvPr id="7" name="Picture 6" descr="A picture containing text, outdoor, person, banner&#10;&#10;Description automatically generated">
            <a:extLst>
              <a:ext uri="{FF2B5EF4-FFF2-40B4-BE49-F238E27FC236}">
                <a16:creationId xmlns:a16="http://schemas.microsoft.com/office/drawing/2014/main" id="{22F95E7E-3ABF-4C7E-B68F-BDAFA9DFC903}"/>
              </a:ext>
            </a:extLst>
          </p:cNvPr>
          <p:cNvPicPr>
            <a:picLocks noChangeAspect="1"/>
          </p:cNvPicPr>
          <p:nvPr/>
        </p:nvPicPr>
        <p:blipFill>
          <a:blip r:embed="rId3"/>
          <a:stretch>
            <a:fillRect/>
          </a:stretch>
        </p:blipFill>
        <p:spPr>
          <a:xfrm>
            <a:off x="5012824" y="1877815"/>
            <a:ext cx="6611653" cy="4154995"/>
          </a:xfrm>
          <a:prstGeom prst="rect">
            <a:avLst/>
          </a:prstGeom>
        </p:spPr>
      </p:pic>
      <p:sp>
        <p:nvSpPr>
          <p:cNvPr id="9" name="TextBox 8">
            <a:extLst>
              <a:ext uri="{FF2B5EF4-FFF2-40B4-BE49-F238E27FC236}">
                <a16:creationId xmlns:a16="http://schemas.microsoft.com/office/drawing/2014/main" id="{87E631C4-DD3F-4B48-A162-5BF7AED45074}"/>
              </a:ext>
            </a:extLst>
          </p:cNvPr>
          <p:cNvSpPr txBox="1"/>
          <p:nvPr/>
        </p:nvSpPr>
        <p:spPr>
          <a:xfrm>
            <a:off x="431999" y="1720250"/>
            <a:ext cx="4195757" cy="4312560"/>
          </a:xfrm>
          <a:prstGeom prst="rect">
            <a:avLst/>
          </a:prstGeom>
          <a:noFill/>
        </p:spPr>
        <p:txBody>
          <a:bodyPr wrap="square">
            <a:noAutofit/>
          </a:bodyPr>
          <a:lstStyle/>
          <a:p>
            <a:pPr marL="357188" indent="-357188">
              <a:spcBef>
                <a:spcPts val="1000"/>
              </a:spcBef>
              <a:buFont typeface="+mj-lt"/>
              <a:buAutoNum type="arabicPeriod"/>
            </a:pPr>
            <a:r>
              <a:rPr lang="en-GB" sz="1900" b="1" dirty="0"/>
              <a:t>Environmental sustainability</a:t>
            </a:r>
          </a:p>
          <a:p>
            <a:pPr marL="534988" lvl="1" indent="-277813">
              <a:spcBef>
                <a:spcPts val="1000"/>
              </a:spcBef>
              <a:buFont typeface="Arial" panose="020B0604020202020204" pitchFamily="34" charset="0"/>
              <a:buChar char="•"/>
            </a:pPr>
            <a:r>
              <a:rPr lang="en-GB" sz="1900" dirty="0"/>
              <a:t>Economic activity should be oriented to human needs and balanced by environmental needs</a:t>
            </a:r>
          </a:p>
          <a:p>
            <a:pPr marL="357188" indent="-357188">
              <a:spcBef>
                <a:spcPts val="1000"/>
              </a:spcBef>
              <a:buFont typeface="+mj-lt"/>
              <a:buAutoNum type="arabicPeriod"/>
            </a:pPr>
            <a:r>
              <a:rPr lang="en-GB" sz="1900" b="1" dirty="0"/>
              <a:t>Democracy</a:t>
            </a:r>
          </a:p>
          <a:p>
            <a:pPr marL="534988" lvl="1" indent="-266700">
              <a:spcBef>
                <a:spcPts val="1000"/>
              </a:spcBef>
              <a:buFont typeface="Arial" panose="020B0604020202020204" pitchFamily="34" charset="0"/>
              <a:buChar char="•"/>
            </a:pPr>
            <a:r>
              <a:rPr lang="en-GB" sz="1900" dirty="0"/>
              <a:t>Political power should be decentralised to communities and workers</a:t>
            </a:r>
          </a:p>
          <a:p>
            <a:pPr marL="357188" indent="-357188">
              <a:spcBef>
                <a:spcPts val="1000"/>
              </a:spcBef>
              <a:buFont typeface="+mj-lt"/>
              <a:buAutoNum type="arabicPeriod"/>
            </a:pPr>
            <a:r>
              <a:rPr lang="en-GB" sz="1900" b="1" dirty="0"/>
              <a:t>Autonomy</a:t>
            </a:r>
          </a:p>
          <a:p>
            <a:pPr marL="534988" lvl="1" indent="-266700">
              <a:spcBef>
                <a:spcPts val="1000"/>
              </a:spcBef>
              <a:buFont typeface="Arial" panose="020B0604020202020204" pitchFamily="34" charset="0"/>
              <a:buChar char="•"/>
            </a:pPr>
            <a:r>
              <a:rPr lang="en-GB" sz="1900" dirty="0"/>
              <a:t>Social institutions would be premised on shared values, not on the arbitrary need to grow</a:t>
            </a:r>
          </a:p>
        </p:txBody>
      </p:sp>
    </p:spTree>
    <p:extLst>
      <p:ext uri="{BB962C8B-B14F-4D97-AF65-F5344CB8AC3E}">
        <p14:creationId xmlns:p14="http://schemas.microsoft.com/office/powerpoint/2010/main" val="278352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F0C6D-9FA8-45E2-9311-67B71CB507EB}"/>
              </a:ext>
            </a:extLst>
          </p:cNvPr>
          <p:cNvSpPr>
            <a:spLocks noGrp="1"/>
          </p:cNvSpPr>
          <p:nvPr>
            <p:ph idx="1"/>
          </p:nvPr>
        </p:nvSpPr>
        <p:spPr>
          <a:xfrm>
            <a:off x="6096000" y="1606061"/>
            <a:ext cx="5676000" cy="4705529"/>
          </a:xfrm>
        </p:spPr>
        <p:txBody>
          <a:bodyPr/>
          <a:lstStyle/>
          <a:p>
            <a:pPr marL="0" indent="0">
              <a:buNone/>
            </a:pPr>
            <a:r>
              <a:rPr lang="en-GB" sz="1700" dirty="0"/>
              <a:t>Critics of capitalism have in recent decades argued that it exploits not only the workers as such, but also racialised groups</a:t>
            </a:r>
          </a:p>
          <a:p>
            <a:r>
              <a:rPr lang="en-GB" sz="1600" b="0" dirty="0"/>
              <a:t>Racism is perpetuated by structures that distribute resources and opportunities unequally</a:t>
            </a:r>
          </a:p>
          <a:p>
            <a:r>
              <a:rPr lang="en-GB" sz="1600" b="0" dirty="0"/>
              <a:t>The capitalist requirement for profit leads to racial iniquities and power disparities being exploited </a:t>
            </a:r>
            <a:r>
              <a:rPr lang="en-GB" sz="1600" b="0" i="1" dirty="0"/>
              <a:t>separately </a:t>
            </a:r>
            <a:r>
              <a:rPr lang="en-GB" sz="1600" b="0" dirty="0"/>
              <a:t>from the working class</a:t>
            </a:r>
          </a:p>
          <a:p>
            <a:r>
              <a:rPr lang="en-GB" sz="1600" b="0" dirty="0"/>
              <a:t>The effect is to create structurally weakened populations and groups who are exposed to greater risks from damage, and have a reduced capacity to recover</a:t>
            </a:r>
          </a:p>
          <a:p>
            <a:pPr lvl="1"/>
            <a:r>
              <a:rPr lang="en-GB" sz="1400" b="0" dirty="0"/>
              <a:t>E.g., the devastation caused by Hurricane Katrina; the disaster at Flint; the expropriation of indigenous groups; exposure to road pollution in the UK</a:t>
            </a:r>
          </a:p>
          <a:p>
            <a:r>
              <a:rPr lang="en-GB" sz="1600" b="0" dirty="0"/>
              <a:t>Any anti-capitalist solution must therefore prioritise the standpoints of oppressed groups</a:t>
            </a:r>
          </a:p>
        </p:txBody>
      </p:sp>
      <p:sp>
        <p:nvSpPr>
          <p:cNvPr id="3" name="Title 2">
            <a:extLst>
              <a:ext uri="{FF2B5EF4-FFF2-40B4-BE49-F238E27FC236}">
                <a16:creationId xmlns:a16="http://schemas.microsoft.com/office/drawing/2014/main" id="{07C4ECD7-D80B-4224-A608-5D91EB51AF8E}"/>
              </a:ext>
            </a:extLst>
          </p:cNvPr>
          <p:cNvSpPr>
            <a:spLocks noGrp="1"/>
          </p:cNvSpPr>
          <p:nvPr>
            <p:ph type="title"/>
          </p:nvPr>
        </p:nvSpPr>
        <p:spPr>
          <a:xfrm>
            <a:off x="6096000" y="431999"/>
            <a:ext cx="5676000" cy="974769"/>
          </a:xfrm>
        </p:spPr>
        <p:txBody>
          <a:bodyPr/>
          <a:lstStyle/>
          <a:p>
            <a:r>
              <a:rPr lang="en-GB" dirty="0"/>
              <a:t>Environmental values II: Emancipation &amp; racism</a:t>
            </a:r>
          </a:p>
        </p:txBody>
      </p:sp>
      <p:sp>
        <p:nvSpPr>
          <p:cNvPr id="4" name="Footer Placeholder 3">
            <a:extLst>
              <a:ext uri="{FF2B5EF4-FFF2-40B4-BE49-F238E27FC236}">
                <a16:creationId xmlns:a16="http://schemas.microsoft.com/office/drawing/2014/main" id="{71677B24-5EC2-4BB9-8D36-81011561CF16}"/>
              </a:ext>
            </a:extLst>
          </p:cNvPr>
          <p:cNvSpPr>
            <a:spLocks noGrp="1"/>
          </p:cNvSpPr>
          <p:nvPr>
            <p:ph type="ftr" sz="quarter" idx="10"/>
          </p:nvPr>
        </p:nvSpPr>
        <p:spPr/>
        <p:txBody>
          <a:bodyPr/>
          <a:lstStyle/>
          <a:p>
            <a:r>
              <a:rPr lang="en-GB" dirty="0"/>
              <a:t>Deep Green Approaches II</a:t>
            </a:r>
          </a:p>
        </p:txBody>
      </p:sp>
      <p:sp>
        <p:nvSpPr>
          <p:cNvPr id="5" name="Slide Number Placeholder 4">
            <a:extLst>
              <a:ext uri="{FF2B5EF4-FFF2-40B4-BE49-F238E27FC236}">
                <a16:creationId xmlns:a16="http://schemas.microsoft.com/office/drawing/2014/main" id="{51041597-40DB-400E-A682-B1866E2480E9}"/>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pic>
        <p:nvPicPr>
          <p:cNvPr id="9" name="Picture 8" descr="Aerial view of a city&#10;&#10;Description automatically generated with low confidence">
            <a:extLst>
              <a:ext uri="{FF2B5EF4-FFF2-40B4-BE49-F238E27FC236}">
                <a16:creationId xmlns:a16="http://schemas.microsoft.com/office/drawing/2014/main" id="{2AB90927-91F9-41F9-A7CB-6B3A7D4D3FC4}"/>
              </a:ext>
            </a:extLst>
          </p:cNvPr>
          <p:cNvPicPr>
            <a:picLocks noChangeAspect="1"/>
          </p:cNvPicPr>
          <p:nvPr/>
        </p:nvPicPr>
        <p:blipFill>
          <a:blip r:embed="rId3"/>
          <a:stretch>
            <a:fillRect/>
          </a:stretch>
        </p:blipFill>
        <p:spPr>
          <a:xfrm>
            <a:off x="-1055649" y="0"/>
            <a:ext cx="6858000" cy="6858000"/>
          </a:xfrm>
          <a:prstGeom prst="rect">
            <a:avLst/>
          </a:prstGeom>
        </p:spPr>
      </p:pic>
    </p:spTree>
    <p:extLst>
      <p:ext uri="{BB962C8B-B14F-4D97-AF65-F5344CB8AC3E}">
        <p14:creationId xmlns:p14="http://schemas.microsoft.com/office/powerpoint/2010/main" val="61170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4666A-331E-4FFF-A12D-F3139323376B}"/>
              </a:ext>
            </a:extLst>
          </p:cNvPr>
          <p:cNvSpPr>
            <a:spLocks noGrp="1"/>
          </p:cNvSpPr>
          <p:nvPr>
            <p:ph idx="1"/>
          </p:nvPr>
        </p:nvSpPr>
        <p:spPr>
          <a:xfrm>
            <a:off x="432000" y="1151999"/>
            <a:ext cx="6235018" cy="4822887"/>
          </a:xfrm>
        </p:spPr>
        <p:txBody>
          <a:bodyPr/>
          <a:lstStyle/>
          <a:p>
            <a:pPr marL="0" indent="0">
              <a:spcBef>
                <a:spcPts val="1000"/>
              </a:spcBef>
              <a:buNone/>
            </a:pPr>
            <a:r>
              <a:rPr lang="en-GB" sz="1600" dirty="0"/>
              <a:t>These arguments overlap substantially in contemporary accounts of how we must adapt in the Anthropocene</a:t>
            </a:r>
          </a:p>
          <a:p>
            <a:pPr>
              <a:spcBef>
                <a:spcPts val="1000"/>
              </a:spcBef>
            </a:pPr>
            <a:r>
              <a:rPr lang="en-GB" sz="1600" b="0" dirty="0"/>
              <a:t>Environmental justice as such has tended to focus on the disproportionate impact of pollution and degradation on the marginalised</a:t>
            </a:r>
          </a:p>
          <a:p>
            <a:pPr>
              <a:spcBef>
                <a:spcPts val="1000"/>
              </a:spcBef>
            </a:pPr>
            <a:r>
              <a:rPr lang="en-GB" sz="1600" b="0" dirty="0"/>
              <a:t>In recent years, attention has shifted to “ecological” justice, which includes concern for biocentric values and more emphasis on global inclusion and procedural fairness</a:t>
            </a:r>
          </a:p>
          <a:p>
            <a:pPr marL="0" indent="0">
              <a:spcBef>
                <a:spcPts val="1000"/>
              </a:spcBef>
              <a:buNone/>
            </a:pPr>
            <a:r>
              <a:rPr lang="en-GB" sz="1600" u="sng" dirty="0"/>
              <a:t>What’s behind the shift here?</a:t>
            </a:r>
          </a:p>
          <a:p>
            <a:pPr marL="457200" indent="-457200">
              <a:spcBef>
                <a:spcPts val="1000"/>
              </a:spcBef>
              <a:buFont typeface="+mj-lt"/>
              <a:buAutoNum type="arabicPeriod"/>
            </a:pPr>
            <a:r>
              <a:rPr lang="en-GB" sz="1600" b="0" dirty="0"/>
              <a:t>The recognition that the impacts of individual human behaviour are not only felt across society, but around the world</a:t>
            </a:r>
          </a:p>
          <a:p>
            <a:pPr marL="457200" indent="-457200">
              <a:spcBef>
                <a:spcPts val="1000"/>
              </a:spcBef>
              <a:buFont typeface="+mj-lt"/>
              <a:buAutoNum type="arabicPeriod"/>
            </a:pPr>
            <a:r>
              <a:rPr lang="en-GB" sz="1600" b="0" dirty="0"/>
              <a:t>An increasing awareness that human impacts on the environment may have extreme consequences for future generations</a:t>
            </a:r>
          </a:p>
          <a:p>
            <a:pPr marL="457200" indent="-457200">
              <a:spcBef>
                <a:spcPts val="1000"/>
              </a:spcBef>
              <a:buFont typeface="+mj-lt"/>
              <a:buAutoNum type="arabicPeriod"/>
            </a:pPr>
            <a:r>
              <a:rPr lang="en-GB" sz="1600" b="0" dirty="0"/>
              <a:t>A recognition that human and ecological systems are inextricable, and that human flourishing requires that environmental systems and animals must be a part of our reasoning over justice</a:t>
            </a:r>
          </a:p>
        </p:txBody>
      </p:sp>
      <p:sp>
        <p:nvSpPr>
          <p:cNvPr id="3" name="Title 2">
            <a:extLst>
              <a:ext uri="{FF2B5EF4-FFF2-40B4-BE49-F238E27FC236}">
                <a16:creationId xmlns:a16="http://schemas.microsoft.com/office/drawing/2014/main" id="{88714CB9-8D2C-4A21-A940-FA83F012CF15}"/>
              </a:ext>
            </a:extLst>
          </p:cNvPr>
          <p:cNvSpPr>
            <a:spLocks noGrp="1"/>
          </p:cNvSpPr>
          <p:nvPr>
            <p:ph type="title"/>
          </p:nvPr>
        </p:nvSpPr>
        <p:spPr/>
        <p:txBody>
          <a:bodyPr/>
          <a:lstStyle/>
          <a:p>
            <a:r>
              <a:rPr lang="en-GB" dirty="0"/>
              <a:t>Justice and socialism in the Anthropocene</a:t>
            </a:r>
          </a:p>
        </p:txBody>
      </p:sp>
      <p:sp>
        <p:nvSpPr>
          <p:cNvPr id="4" name="Footer Placeholder 3">
            <a:extLst>
              <a:ext uri="{FF2B5EF4-FFF2-40B4-BE49-F238E27FC236}">
                <a16:creationId xmlns:a16="http://schemas.microsoft.com/office/drawing/2014/main" id="{9F17455F-1B56-4951-8EE6-B7BB03017669}"/>
              </a:ext>
            </a:extLst>
          </p:cNvPr>
          <p:cNvSpPr>
            <a:spLocks noGrp="1"/>
          </p:cNvSpPr>
          <p:nvPr>
            <p:ph type="ftr" sz="quarter" idx="10"/>
          </p:nvPr>
        </p:nvSpPr>
        <p:spPr/>
        <p:txBody>
          <a:bodyPr/>
          <a:lstStyle/>
          <a:p>
            <a:r>
              <a:rPr lang="en-GB"/>
              <a:t>Deep Green Approaches II</a:t>
            </a:r>
            <a:endParaRPr lang="en-GB" dirty="0"/>
          </a:p>
        </p:txBody>
      </p:sp>
      <p:sp>
        <p:nvSpPr>
          <p:cNvPr id="5" name="Slide Number Placeholder 4">
            <a:extLst>
              <a:ext uri="{FF2B5EF4-FFF2-40B4-BE49-F238E27FC236}">
                <a16:creationId xmlns:a16="http://schemas.microsoft.com/office/drawing/2014/main" id="{D479C975-58CF-493C-A4E5-97F043012D0B}"/>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pic>
        <p:nvPicPr>
          <p:cNvPr id="7" name="Picture 6" descr="Diagram&#10;&#10;Description automatically generated">
            <a:extLst>
              <a:ext uri="{FF2B5EF4-FFF2-40B4-BE49-F238E27FC236}">
                <a16:creationId xmlns:a16="http://schemas.microsoft.com/office/drawing/2014/main" id="{E41B6FB3-128B-4170-886F-F4A2AE87DD61}"/>
              </a:ext>
            </a:extLst>
          </p:cNvPr>
          <p:cNvPicPr>
            <a:picLocks noChangeAspect="1"/>
          </p:cNvPicPr>
          <p:nvPr/>
        </p:nvPicPr>
        <p:blipFill>
          <a:blip r:embed="rId3"/>
          <a:stretch>
            <a:fillRect/>
          </a:stretch>
        </p:blipFill>
        <p:spPr>
          <a:xfrm>
            <a:off x="7515922" y="1068702"/>
            <a:ext cx="3966218" cy="4592136"/>
          </a:xfrm>
          <a:prstGeom prst="rect">
            <a:avLst/>
          </a:prstGeom>
          <a:ln w="12700">
            <a:solidFill>
              <a:srgbClr val="002060"/>
            </a:solidFill>
          </a:ln>
        </p:spPr>
      </p:pic>
      <p:sp>
        <p:nvSpPr>
          <p:cNvPr id="8" name="TextBox 7">
            <a:extLst>
              <a:ext uri="{FF2B5EF4-FFF2-40B4-BE49-F238E27FC236}">
                <a16:creationId xmlns:a16="http://schemas.microsoft.com/office/drawing/2014/main" id="{32E7C279-5CAF-4F7A-8C7B-58BA795F193A}"/>
              </a:ext>
            </a:extLst>
          </p:cNvPr>
          <p:cNvSpPr txBox="1"/>
          <p:nvPr/>
        </p:nvSpPr>
        <p:spPr>
          <a:xfrm>
            <a:off x="7515922" y="5756628"/>
            <a:ext cx="3980447" cy="432000"/>
          </a:xfrm>
          <a:prstGeom prst="rect">
            <a:avLst/>
          </a:prstGeom>
          <a:noFill/>
        </p:spPr>
        <p:txBody>
          <a:bodyPr wrap="square" lIns="0" tIns="0" rIns="0" bIns="0" rtlCol="0" anchor="ctr">
            <a:noAutofit/>
          </a:bodyPr>
          <a:lstStyle/>
          <a:p>
            <a:pPr algn="ctr"/>
            <a:r>
              <a:rPr lang="en-GB" sz="1400" b="1" dirty="0">
                <a:solidFill>
                  <a:schemeClr val="tx1">
                    <a:lumMod val="75000"/>
                    <a:lumOff val="25000"/>
                  </a:schemeClr>
                </a:solidFill>
                <a:latin typeface="+mn-lt"/>
              </a:rPr>
              <a:t>The Anthropocene: Full of regrets</a:t>
            </a:r>
          </a:p>
        </p:txBody>
      </p:sp>
    </p:spTree>
    <p:extLst>
      <p:ext uri="{BB962C8B-B14F-4D97-AF65-F5344CB8AC3E}">
        <p14:creationId xmlns:p14="http://schemas.microsoft.com/office/powerpoint/2010/main" val="369532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3E4CCF-392C-454D-87E9-B2D1A6DA4015}"/>
              </a:ext>
            </a:extLst>
          </p:cNvPr>
          <p:cNvSpPr>
            <a:spLocks noGrp="1"/>
          </p:cNvSpPr>
          <p:nvPr>
            <p:ph idx="1"/>
          </p:nvPr>
        </p:nvSpPr>
        <p:spPr>
          <a:xfrm>
            <a:off x="2614246" y="1226634"/>
            <a:ext cx="9157754" cy="4787304"/>
          </a:xfrm>
        </p:spPr>
        <p:txBody>
          <a:bodyPr/>
          <a:lstStyle/>
          <a:p>
            <a:pPr marL="0" indent="0">
              <a:spcBef>
                <a:spcPts val="2000"/>
              </a:spcBef>
              <a:buNone/>
            </a:pPr>
            <a:r>
              <a:rPr lang="en-GB" sz="1800" dirty="0"/>
              <a:t>Or, how would economic decisions be made?</a:t>
            </a:r>
          </a:p>
          <a:p>
            <a:pPr marL="457200" indent="-457200">
              <a:spcBef>
                <a:spcPts val="2000"/>
              </a:spcBef>
              <a:buFont typeface="+mj-lt"/>
              <a:buAutoNum type="arabicPeriod"/>
            </a:pPr>
            <a:r>
              <a:rPr lang="en-GB" sz="1800" b="0" dirty="0"/>
              <a:t>The question of hidden causes</a:t>
            </a:r>
          </a:p>
          <a:p>
            <a:pPr marL="457200" indent="-457200">
              <a:spcBef>
                <a:spcPts val="2000"/>
              </a:spcBef>
              <a:buFont typeface="+mj-lt"/>
              <a:buAutoNum type="arabicPeriod"/>
            </a:pPr>
            <a:r>
              <a:rPr lang="en-GB" sz="1800" b="0" dirty="0"/>
              <a:t>The question of unintended consequences</a:t>
            </a:r>
          </a:p>
          <a:p>
            <a:pPr marL="457200" indent="-457200">
              <a:spcBef>
                <a:spcPts val="2000"/>
              </a:spcBef>
              <a:buFont typeface="+mj-lt"/>
              <a:buAutoNum type="arabicPeriod"/>
            </a:pPr>
            <a:r>
              <a:rPr lang="en-GB" sz="1800" b="0" dirty="0"/>
              <a:t>The question of coordination</a:t>
            </a:r>
          </a:p>
          <a:p>
            <a:pPr marL="0" indent="0">
              <a:spcBef>
                <a:spcPts val="2000"/>
              </a:spcBef>
              <a:buNone/>
            </a:pPr>
            <a:r>
              <a:rPr lang="en-GB" sz="1800" dirty="0"/>
              <a:t>The dilemma: after the revolution these decisions would have to be taken by ordinary citizens; but they are social science questions</a:t>
            </a:r>
            <a:endParaRPr lang="en-GB" sz="1800" b="0" dirty="0"/>
          </a:p>
          <a:p>
            <a:pPr>
              <a:spcBef>
                <a:spcPts val="2000"/>
              </a:spcBef>
            </a:pPr>
            <a:r>
              <a:rPr lang="en-GB" sz="1800" b="0" dirty="0"/>
              <a:t>Would citizens be social science experts (better than our current experts?)</a:t>
            </a:r>
          </a:p>
          <a:p>
            <a:pPr>
              <a:spcBef>
                <a:spcPts val="2000"/>
              </a:spcBef>
            </a:pPr>
            <a:r>
              <a:rPr lang="en-GB" sz="1800" b="0" dirty="0"/>
              <a:t>Or would social science be superfluous (e.g., because we would have realised post-scarcity)?</a:t>
            </a:r>
          </a:p>
          <a:p>
            <a:pPr>
              <a:spcBef>
                <a:spcPts val="2000"/>
              </a:spcBef>
            </a:pPr>
            <a:r>
              <a:rPr lang="en-GB" sz="1800" b="0" dirty="0"/>
              <a:t>Would it be possible to avoid the division of labour provided either by the technocratic state </a:t>
            </a:r>
            <a:r>
              <a:rPr lang="en-GB" sz="1800" b="0" i="1" dirty="0"/>
              <a:t>or </a:t>
            </a:r>
            <a:r>
              <a:rPr lang="en-GB" sz="1800" b="0" dirty="0"/>
              <a:t>the competitive market?</a:t>
            </a:r>
          </a:p>
        </p:txBody>
      </p:sp>
      <p:sp>
        <p:nvSpPr>
          <p:cNvPr id="3" name="Title 2">
            <a:extLst>
              <a:ext uri="{FF2B5EF4-FFF2-40B4-BE49-F238E27FC236}">
                <a16:creationId xmlns:a16="http://schemas.microsoft.com/office/drawing/2014/main" id="{7B1BD303-FB14-4F3D-9864-CD61AFD828AA}"/>
              </a:ext>
            </a:extLst>
          </p:cNvPr>
          <p:cNvSpPr>
            <a:spLocks noGrp="1"/>
          </p:cNvSpPr>
          <p:nvPr>
            <p:ph type="title"/>
          </p:nvPr>
        </p:nvSpPr>
        <p:spPr>
          <a:xfrm>
            <a:off x="2614246" y="432000"/>
            <a:ext cx="9157754" cy="432000"/>
          </a:xfrm>
        </p:spPr>
        <p:txBody>
          <a:bodyPr/>
          <a:lstStyle/>
          <a:p>
            <a:r>
              <a:rPr lang="en-GB" dirty="0"/>
              <a:t>3. So what </a:t>
            </a:r>
            <a:r>
              <a:rPr lang="en-GB" i="1" dirty="0"/>
              <a:t>would </a:t>
            </a:r>
            <a:r>
              <a:rPr lang="en-GB" dirty="0"/>
              <a:t>happen after the revolution?</a:t>
            </a:r>
          </a:p>
        </p:txBody>
      </p:sp>
      <p:sp>
        <p:nvSpPr>
          <p:cNvPr id="4" name="Footer Placeholder 3">
            <a:extLst>
              <a:ext uri="{FF2B5EF4-FFF2-40B4-BE49-F238E27FC236}">
                <a16:creationId xmlns:a16="http://schemas.microsoft.com/office/drawing/2014/main" id="{6E685293-AFD5-4EA6-9DF5-91CA25E38AD5}"/>
              </a:ext>
            </a:extLst>
          </p:cNvPr>
          <p:cNvSpPr>
            <a:spLocks noGrp="1"/>
          </p:cNvSpPr>
          <p:nvPr>
            <p:ph type="ftr" sz="quarter" idx="10"/>
          </p:nvPr>
        </p:nvSpPr>
        <p:spPr/>
        <p:txBody>
          <a:bodyPr/>
          <a:lstStyle/>
          <a:p>
            <a:r>
              <a:rPr lang="en-GB"/>
              <a:t>Deep Green Approaches II</a:t>
            </a:r>
            <a:endParaRPr lang="en-GB" dirty="0"/>
          </a:p>
        </p:txBody>
      </p:sp>
      <p:sp>
        <p:nvSpPr>
          <p:cNvPr id="5" name="Slide Number Placeholder 4">
            <a:extLst>
              <a:ext uri="{FF2B5EF4-FFF2-40B4-BE49-F238E27FC236}">
                <a16:creationId xmlns:a16="http://schemas.microsoft.com/office/drawing/2014/main" id="{157962FF-C368-4B9B-A874-71AF5F1E692A}"/>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pic>
        <p:nvPicPr>
          <p:cNvPr id="7" name="Picture 6" descr="A picture containing timeline&#10;&#10;Description automatically generated">
            <a:extLst>
              <a:ext uri="{FF2B5EF4-FFF2-40B4-BE49-F238E27FC236}">
                <a16:creationId xmlns:a16="http://schemas.microsoft.com/office/drawing/2014/main" id="{8EC44E04-1E32-44CC-A83D-C1D83C17F00C}"/>
              </a:ext>
            </a:extLst>
          </p:cNvPr>
          <p:cNvPicPr>
            <a:picLocks noChangeAspect="1"/>
          </p:cNvPicPr>
          <p:nvPr/>
        </p:nvPicPr>
        <p:blipFill>
          <a:blip r:embed="rId3"/>
          <a:stretch>
            <a:fillRect/>
          </a:stretch>
        </p:blipFill>
        <p:spPr>
          <a:xfrm>
            <a:off x="0" y="0"/>
            <a:ext cx="2274396" cy="6858000"/>
          </a:xfrm>
          <a:prstGeom prst="rect">
            <a:avLst/>
          </a:prstGeom>
        </p:spPr>
      </p:pic>
    </p:spTree>
    <p:extLst>
      <p:ext uri="{BB962C8B-B14F-4D97-AF65-F5344CB8AC3E}">
        <p14:creationId xmlns:p14="http://schemas.microsoft.com/office/powerpoint/2010/main" val="4458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9FCB8-AC25-4C58-A3E3-4446465950EC}"/>
              </a:ext>
            </a:extLst>
          </p:cNvPr>
          <p:cNvSpPr>
            <a:spLocks noGrp="1"/>
          </p:cNvSpPr>
          <p:nvPr>
            <p:ph type="title"/>
          </p:nvPr>
        </p:nvSpPr>
        <p:spPr>
          <a:xfrm>
            <a:off x="431999" y="309100"/>
            <a:ext cx="11340000" cy="432000"/>
          </a:xfrm>
        </p:spPr>
        <p:txBody>
          <a:bodyPr/>
          <a:lstStyle/>
          <a:p>
            <a:r>
              <a:rPr lang="en-GB" dirty="0"/>
              <a:t>Variations on a critique</a:t>
            </a:r>
          </a:p>
        </p:txBody>
      </p:sp>
      <p:sp>
        <p:nvSpPr>
          <p:cNvPr id="4" name="Footer Placeholder 3">
            <a:extLst>
              <a:ext uri="{FF2B5EF4-FFF2-40B4-BE49-F238E27FC236}">
                <a16:creationId xmlns:a16="http://schemas.microsoft.com/office/drawing/2014/main" id="{070F180C-27A4-44E5-920D-C77DD5C46DB8}"/>
              </a:ext>
            </a:extLst>
          </p:cNvPr>
          <p:cNvSpPr>
            <a:spLocks noGrp="1"/>
          </p:cNvSpPr>
          <p:nvPr>
            <p:ph type="ftr" sz="quarter" idx="10"/>
          </p:nvPr>
        </p:nvSpPr>
        <p:spPr/>
        <p:txBody>
          <a:bodyPr/>
          <a:lstStyle/>
          <a:p>
            <a:r>
              <a:rPr lang="en-GB" dirty="0"/>
              <a:t>Deep Green Approaches II</a:t>
            </a:r>
          </a:p>
        </p:txBody>
      </p:sp>
      <p:sp>
        <p:nvSpPr>
          <p:cNvPr id="5" name="Slide Number Placeholder 4">
            <a:extLst>
              <a:ext uri="{FF2B5EF4-FFF2-40B4-BE49-F238E27FC236}">
                <a16:creationId xmlns:a16="http://schemas.microsoft.com/office/drawing/2014/main" id="{E497DAFB-4F3A-4DEB-BE2D-5AEAE5C7D570}"/>
              </a:ext>
            </a:extLst>
          </p:cNvPr>
          <p:cNvSpPr>
            <a:spLocks noGrp="1"/>
          </p:cNvSpPr>
          <p:nvPr>
            <p:ph type="sldNum" sz="quarter" idx="11"/>
          </p:nvPr>
        </p:nvSpPr>
        <p:spPr/>
        <p:txBody>
          <a:bodyPr/>
          <a:lstStyle/>
          <a:p>
            <a:pPr rtl="0"/>
            <a:fld id="{19B51A1E-902D-48AF-9020-955120F399B6}" type="slidenum">
              <a:rPr lang="en-GB" noProof="0" smtClean="0"/>
              <a:pPr rtl="0"/>
              <a:t>9</a:t>
            </a:fld>
            <a:endParaRPr lang="en-GB" noProof="0"/>
          </a:p>
        </p:txBody>
      </p:sp>
      <p:sp>
        <p:nvSpPr>
          <p:cNvPr id="6" name="Arrow: Up-Down 5">
            <a:extLst>
              <a:ext uri="{FF2B5EF4-FFF2-40B4-BE49-F238E27FC236}">
                <a16:creationId xmlns:a16="http://schemas.microsoft.com/office/drawing/2014/main" id="{C80C65E4-02E6-4EBC-B16F-C205C9825FC6}"/>
              </a:ext>
            </a:extLst>
          </p:cNvPr>
          <p:cNvSpPr/>
          <p:nvPr/>
        </p:nvSpPr>
        <p:spPr>
          <a:xfrm>
            <a:off x="2185638" y="1177634"/>
            <a:ext cx="701041" cy="4697348"/>
          </a:xfrm>
          <a:prstGeom prst="upDownArrow">
            <a:avLst/>
          </a:prstGeom>
          <a:solidFill>
            <a:srgbClr val="00206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28891F9-D2A4-43E8-8B0D-52CCBFB1D642}"/>
              </a:ext>
            </a:extLst>
          </p:cNvPr>
          <p:cNvSpPr txBox="1"/>
          <p:nvPr/>
        </p:nvSpPr>
        <p:spPr>
          <a:xfrm>
            <a:off x="3490332" y="1177633"/>
            <a:ext cx="7694341" cy="2037578"/>
          </a:xfrm>
          <a:prstGeom prst="rect">
            <a:avLst/>
          </a:prstGeom>
          <a:noFill/>
          <a:ln>
            <a:solidFill>
              <a:srgbClr val="002060"/>
            </a:solidFill>
          </a:ln>
        </p:spPr>
        <p:txBody>
          <a:bodyPr wrap="square" lIns="0" tIns="0" rIns="0" bIns="0" rtlCol="0" anchor="ctr">
            <a:noAutofit/>
          </a:bodyPr>
          <a:lstStyle/>
          <a:p>
            <a:pPr algn="l">
              <a:spcAft>
                <a:spcPts val="100"/>
              </a:spcAft>
            </a:pPr>
            <a:r>
              <a:rPr lang="en-GB" sz="1300" u="sng" dirty="0">
                <a:solidFill>
                  <a:srgbClr val="002060"/>
                </a:solidFill>
                <a:latin typeface="+mn-lt"/>
              </a:rPr>
              <a:t>The humanist critique</a:t>
            </a:r>
          </a:p>
          <a:p>
            <a:pPr marL="285750" indent="-193675" algn="l">
              <a:spcAft>
                <a:spcPts val="100"/>
              </a:spcAft>
              <a:buFont typeface="Arial" panose="020B0604020202020204" pitchFamily="34" charset="0"/>
              <a:buChar char="•"/>
            </a:pPr>
            <a:r>
              <a:rPr lang="en-GB" sz="1300" b="1" dirty="0">
                <a:latin typeface="+mn-lt"/>
              </a:rPr>
              <a:t>Socialists and market liberals alike misunderstand the person, who is necessarily an interpretive creature</a:t>
            </a:r>
          </a:p>
          <a:p>
            <a:pPr marL="625475" lvl="1" indent="-168275">
              <a:spcAft>
                <a:spcPts val="100"/>
              </a:spcAft>
              <a:buFont typeface="Arial" panose="020B0604020202020204" pitchFamily="34" charset="0"/>
              <a:buChar char="•"/>
            </a:pPr>
            <a:r>
              <a:rPr lang="en-GB" sz="1300" dirty="0"/>
              <a:t>Individuals act for (often surprising) </a:t>
            </a:r>
            <a:r>
              <a:rPr lang="en-GB" sz="1300" i="1" dirty="0"/>
              <a:t>reasons</a:t>
            </a:r>
            <a:r>
              <a:rPr lang="en-GB" sz="1300" dirty="0"/>
              <a:t>, not because of objective interests or natural causes</a:t>
            </a:r>
          </a:p>
          <a:p>
            <a:pPr marL="625475" lvl="1" indent="-168275">
              <a:spcAft>
                <a:spcPts val="100"/>
              </a:spcAft>
              <a:buFont typeface="Arial" panose="020B0604020202020204" pitchFamily="34" charset="0"/>
              <a:buChar char="•"/>
            </a:pPr>
            <a:r>
              <a:rPr lang="en-GB" sz="1300" dirty="0">
                <a:latin typeface="+mn-lt"/>
              </a:rPr>
              <a:t>This makes behaviour largely unpredictable, whether the policymaker is the citizen or the expert</a:t>
            </a:r>
          </a:p>
          <a:p>
            <a:pPr marL="285750" indent="-193675" algn="l">
              <a:spcAft>
                <a:spcPts val="100"/>
              </a:spcAft>
              <a:buFont typeface="Arial" panose="020B0604020202020204" pitchFamily="34" charset="0"/>
              <a:buChar char="•"/>
            </a:pPr>
            <a:r>
              <a:rPr lang="en-GB" sz="1300" b="1" dirty="0"/>
              <a:t>Freedom in an uncertain world cannot mean freedom from </a:t>
            </a:r>
            <a:r>
              <a:rPr lang="en-GB" sz="1300" b="1" i="1" dirty="0"/>
              <a:t>coercion</a:t>
            </a:r>
            <a:r>
              <a:rPr lang="en-GB" sz="1300" b="1" dirty="0"/>
              <a:t>, but it can mean having the capacity to exit from degrading and inappropriate circumstances</a:t>
            </a:r>
          </a:p>
          <a:p>
            <a:pPr marL="625475" lvl="1" indent="-168275">
              <a:spcAft>
                <a:spcPts val="100"/>
              </a:spcAft>
              <a:buFont typeface="Arial" panose="020B0604020202020204" pitchFamily="34" charset="0"/>
              <a:buChar char="•"/>
            </a:pPr>
            <a:r>
              <a:rPr lang="en-GB" sz="1300" dirty="0"/>
              <a:t>I may not know which policies would realise (or harm) my values, but I do know when I am not being respected, or when a social arrangement just isn’t working for me</a:t>
            </a:r>
            <a:endParaRPr lang="en-GB" sz="1300" dirty="0">
              <a:latin typeface="+mn-lt"/>
            </a:endParaRPr>
          </a:p>
          <a:p>
            <a:pPr marL="625475" lvl="1" indent="-168275">
              <a:spcAft>
                <a:spcPts val="100"/>
              </a:spcAft>
              <a:buFont typeface="Arial" panose="020B0604020202020204" pitchFamily="34" charset="0"/>
              <a:buChar char="•"/>
            </a:pPr>
            <a:r>
              <a:rPr lang="en-GB" sz="1300" dirty="0"/>
              <a:t>The one </a:t>
            </a:r>
            <a:r>
              <a:rPr lang="en-GB" sz="1300" i="1" dirty="0"/>
              <a:t>crucial</a:t>
            </a:r>
            <a:r>
              <a:rPr lang="en-GB" sz="1300" dirty="0"/>
              <a:t> benefit of capitalism is surely that it (albeit imperfectly) allows us to escape personally bad situations, without having to ask permission. Are we sure we’d be willing to give that up?</a:t>
            </a:r>
            <a:endParaRPr lang="en-GB" sz="1300" dirty="0">
              <a:latin typeface="+mn-lt"/>
            </a:endParaRPr>
          </a:p>
        </p:txBody>
      </p:sp>
      <p:sp>
        <p:nvSpPr>
          <p:cNvPr id="10" name="TextBox 9">
            <a:extLst>
              <a:ext uri="{FF2B5EF4-FFF2-40B4-BE49-F238E27FC236}">
                <a16:creationId xmlns:a16="http://schemas.microsoft.com/office/drawing/2014/main" id="{92B28831-46C2-4FDC-82A4-88298A89F4DB}"/>
              </a:ext>
            </a:extLst>
          </p:cNvPr>
          <p:cNvSpPr txBox="1"/>
          <p:nvPr/>
        </p:nvSpPr>
        <p:spPr>
          <a:xfrm>
            <a:off x="3490332" y="3837418"/>
            <a:ext cx="7694341" cy="2037572"/>
          </a:xfrm>
          <a:prstGeom prst="rect">
            <a:avLst/>
          </a:prstGeom>
          <a:noFill/>
          <a:ln>
            <a:solidFill>
              <a:srgbClr val="002060"/>
            </a:solidFill>
          </a:ln>
        </p:spPr>
        <p:txBody>
          <a:bodyPr wrap="square" lIns="0" tIns="0" rIns="0" bIns="0" rtlCol="0" anchor="ctr">
            <a:noAutofit/>
          </a:bodyPr>
          <a:lstStyle/>
          <a:p>
            <a:pPr algn="l">
              <a:spcAft>
                <a:spcPts val="300"/>
              </a:spcAft>
            </a:pPr>
            <a:r>
              <a:rPr lang="en-GB" sz="1250" u="sng" dirty="0">
                <a:solidFill>
                  <a:srgbClr val="002060"/>
                </a:solidFill>
                <a:latin typeface="+mn-lt"/>
              </a:rPr>
              <a:t>The neoliberal </a:t>
            </a:r>
            <a:r>
              <a:rPr lang="en-GB" sz="1250" u="sng" dirty="0">
                <a:solidFill>
                  <a:srgbClr val="002060"/>
                </a:solidFill>
              </a:rPr>
              <a:t>critique</a:t>
            </a:r>
          </a:p>
          <a:p>
            <a:pPr marL="285750" indent="-193675" algn="l">
              <a:spcAft>
                <a:spcPts val="300"/>
              </a:spcAft>
              <a:buFont typeface="Arial" panose="020B0604020202020204" pitchFamily="34" charset="0"/>
              <a:buChar char="•"/>
            </a:pPr>
            <a:r>
              <a:rPr lang="en-GB" sz="1250" b="1" dirty="0"/>
              <a:t>Markets rely on cooperation as much as competition; removing the latter in fact hinders the former</a:t>
            </a:r>
          </a:p>
          <a:p>
            <a:pPr marL="625475" lvl="1" indent="-168275">
              <a:spcAft>
                <a:spcPts val="300"/>
              </a:spcAft>
              <a:buFont typeface="Arial" panose="020B0604020202020204" pitchFamily="34" charset="0"/>
              <a:buChar char="•"/>
            </a:pPr>
            <a:r>
              <a:rPr lang="en-GB" sz="1250" dirty="0"/>
              <a:t>The benefit of competition is that it allows us to identify better or worse solutions to problems</a:t>
            </a:r>
          </a:p>
          <a:p>
            <a:pPr marL="625475" lvl="1" indent="-168275">
              <a:spcAft>
                <a:spcPts val="300"/>
              </a:spcAft>
              <a:buFont typeface="Arial" panose="020B0604020202020204" pitchFamily="34" charset="0"/>
              <a:buChar char="•"/>
            </a:pPr>
            <a:r>
              <a:rPr lang="en-GB" sz="1250" dirty="0"/>
              <a:t>Competition also protects us from exploitation, because it allows us to exit unfair terms of cooperation</a:t>
            </a:r>
          </a:p>
          <a:p>
            <a:pPr marL="285750" indent="-193675" algn="l">
              <a:spcAft>
                <a:spcPts val="300"/>
              </a:spcAft>
              <a:buFont typeface="Arial" panose="020B0604020202020204" pitchFamily="34" charset="0"/>
              <a:buChar char="•"/>
            </a:pPr>
            <a:r>
              <a:rPr lang="en-GB" sz="1250" b="1" dirty="0"/>
              <a:t>Order in an uncertain future requires abstract rules in which multiplicity can flourish</a:t>
            </a:r>
          </a:p>
          <a:p>
            <a:pPr marL="625475" lvl="1" indent="-168275">
              <a:spcAft>
                <a:spcPts val="300"/>
              </a:spcAft>
              <a:buFont typeface="Arial" panose="020B0604020202020204" pitchFamily="34" charset="0"/>
              <a:buChar char="•"/>
            </a:pPr>
            <a:r>
              <a:rPr lang="en-GB" sz="1250" dirty="0"/>
              <a:t>This is true in nature—evolution, for instance, is not something that can be centrally managed</a:t>
            </a:r>
          </a:p>
          <a:p>
            <a:pPr marL="625475" lvl="1" indent="-168275">
              <a:spcAft>
                <a:spcPts val="300"/>
              </a:spcAft>
              <a:buFont typeface="Arial" panose="020B0604020202020204" pitchFamily="34" charset="0"/>
              <a:buChar char="•"/>
            </a:pPr>
            <a:r>
              <a:rPr lang="en-GB" sz="1250" dirty="0"/>
              <a:t>The market is likewise an evolutionary or “multi-purpose” instrument that allows for redundancy and learning</a:t>
            </a:r>
          </a:p>
          <a:p>
            <a:pPr marL="625475" lvl="1" indent="-168275">
              <a:spcAft>
                <a:spcPts val="300"/>
              </a:spcAft>
              <a:buFont typeface="Arial" panose="020B0604020202020204" pitchFamily="34" charset="0"/>
              <a:buChar char="•"/>
            </a:pPr>
            <a:r>
              <a:rPr lang="en-GB" sz="1250" dirty="0"/>
              <a:t>But it does so only because market actors do not have to get agreement from the community </a:t>
            </a:r>
            <a:r>
              <a:rPr lang="en-GB" sz="1250" i="1" dirty="0"/>
              <a:t>as a whole </a:t>
            </a:r>
            <a:r>
              <a:rPr lang="en-GB" sz="1250" dirty="0"/>
              <a:t>before they are able to try an experiment</a:t>
            </a:r>
          </a:p>
        </p:txBody>
      </p:sp>
      <p:sp>
        <p:nvSpPr>
          <p:cNvPr id="11" name="TextBox 10">
            <a:extLst>
              <a:ext uri="{FF2B5EF4-FFF2-40B4-BE49-F238E27FC236}">
                <a16:creationId xmlns:a16="http://schemas.microsoft.com/office/drawing/2014/main" id="{47C07929-8178-4B5F-9E61-C2D186D6EFFB}"/>
              </a:ext>
            </a:extLst>
          </p:cNvPr>
          <p:cNvSpPr txBox="1"/>
          <p:nvPr/>
        </p:nvSpPr>
        <p:spPr>
          <a:xfrm>
            <a:off x="512956" y="1142837"/>
            <a:ext cx="1398029" cy="747127"/>
          </a:xfrm>
          <a:prstGeom prst="rect">
            <a:avLst/>
          </a:prstGeom>
          <a:noFill/>
        </p:spPr>
        <p:txBody>
          <a:bodyPr wrap="square" lIns="0" tIns="0" rIns="0" bIns="0" rtlCol="0" anchor="ctr">
            <a:noAutofit/>
          </a:bodyPr>
          <a:lstStyle/>
          <a:p>
            <a:pPr algn="ctr"/>
            <a:r>
              <a:rPr lang="en-GB" sz="1200" dirty="0">
                <a:solidFill>
                  <a:srgbClr val="FF0000"/>
                </a:solidFill>
                <a:latin typeface="+mn-lt"/>
              </a:rPr>
              <a:t>Freedom through mutual respect</a:t>
            </a:r>
          </a:p>
        </p:txBody>
      </p:sp>
      <p:sp>
        <p:nvSpPr>
          <p:cNvPr id="12" name="TextBox 11">
            <a:extLst>
              <a:ext uri="{FF2B5EF4-FFF2-40B4-BE49-F238E27FC236}">
                <a16:creationId xmlns:a16="http://schemas.microsoft.com/office/drawing/2014/main" id="{ACF79F45-84FE-4B59-B871-797F9ABEC9DC}"/>
              </a:ext>
            </a:extLst>
          </p:cNvPr>
          <p:cNvSpPr txBox="1"/>
          <p:nvPr/>
        </p:nvSpPr>
        <p:spPr>
          <a:xfrm>
            <a:off x="512955" y="5157607"/>
            <a:ext cx="1398029" cy="747127"/>
          </a:xfrm>
          <a:prstGeom prst="rect">
            <a:avLst/>
          </a:prstGeom>
          <a:noFill/>
        </p:spPr>
        <p:txBody>
          <a:bodyPr wrap="square" lIns="0" tIns="0" rIns="0" bIns="0" rtlCol="0" anchor="ctr">
            <a:noAutofit/>
          </a:bodyPr>
          <a:lstStyle/>
          <a:p>
            <a:pPr algn="ctr"/>
            <a:r>
              <a:rPr lang="en-GB" sz="1200" dirty="0">
                <a:solidFill>
                  <a:srgbClr val="FF0000"/>
                </a:solidFill>
                <a:latin typeface="+mn-lt"/>
              </a:rPr>
              <a:t>Freedom through efficient coordination</a:t>
            </a:r>
          </a:p>
        </p:txBody>
      </p:sp>
      <p:cxnSp>
        <p:nvCxnSpPr>
          <p:cNvPr id="14" name="Straight Arrow Connector 13">
            <a:extLst>
              <a:ext uri="{FF2B5EF4-FFF2-40B4-BE49-F238E27FC236}">
                <a16:creationId xmlns:a16="http://schemas.microsoft.com/office/drawing/2014/main" id="{D55E5F1A-1402-40DB-856E-F9420019421E}"/>
              </a:ext>
            </a:extLst>
          </p:cNvPr>
          <p:cNvCxnSpPr>
            <a:cxnSpLocks/>
          </p:cNvCxnSpPr>
          <p:nvPr/>
        </p:nvCxnSpPr>
        <p:spPr>
          <a:xfrm>
            <a:off x="691376" y="3523785"/>
            <a:ext cx="10370634" cy="0"/>
          </a:xfrm>
          <a:prstGeom prst="straightConnector1">
            <a:avLst/>
          </a:prstGeom>
          <a:ln>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87014B-99BD-4098-B412-ABC9770E3F0D}"/>
              </a:ext>
            </a:extLst>
          </p:cNvPr>
          <p:cNvSpPr txBox="1"/>
          <p:nvPr/>
        </p:nvSpPr>
        <p:spPr>
          <a:xfrm>
            <a:off x="11184673" y="3215210"/>
            <a:ext cx="743696" cy="622208"/>
          </a:xfrm>
          <a:prstGeom prst="rect">
            <a:avLst/>
          </a:prstGeom>
          <a:noFill/>
        </p:spPr>
        <p:txBody>
          <a:bodyPr wrap="square" lIns="0" tIns="0" rIns="0" bIns="0" rtlCol="0" anchor="ctr">
            <a:noAutofit/>
          </a:bodyPr>
          <a:lstStyle/>
          <a:p>
            <a:pPr algn="l"/>
            <a:r>
              <a:rPr lang="en-GB" sz="1200" b="1" dirty="0"/>
              <a:t>Reaso(n) tends to infinity</a:t>
            </a:r>
            <a:endParaRPr lang="en-GB" sz="1200" b="1" dirty="0">
              <a:latin typeface="+mn-lt"/>
            </a:endParaRPr>
          </a:p>
        </p:txBody>
      </p:sp>
      <p:sp>
        <p:nvSpPr>
          <p:cNvPr id="18" name="TextBox 17">
            <a:extLst>
              <a:ext uri="{FF2B5EF4-FFF2-40B4-BE49-F238E27FC236}">
                <a16:creationId xmlns:a16="http://schemas.microsoft.com/office/drawing/2014/main" id="{007E8C2B-DB48-4B17-B09D-25CC23277F2D}"/>
              </a:ext>
            </a:extLst>
          </p:cNvPr>
          <p:cNvSpPr txBox="1"/>
          <p:nvPr/>
        </p:nvSpPr>
        <p:spPr>
          <a:xfrm rot="16200000">
            <a:off x="159679" y="3336069"/>
            <a:ext cx="4732151" cy="345689"/>
          </a:xfrm>
          <a:prstGeom prst="rect">
            <a:avLst/>
          </a:prstGeom>
          <a:noFill/>
        </p:spPr>
        <p:txBody>
          <a:bodyPr wrap="square" lIns="0" tIns="0" rIns="0" bIns="0" rtlCol="0" anchor="ctr">
            <a:noAutofit/>
          </a:bodyPr>
          <a:lstStyle/>
          <a:p>
            <a:pPr algn="ctr"/>
            <a:r>
              <a:rPr lang="en-GB" sz="1600" b="1" dirty="0">
                <a:solidFill>
                  <a:schemeClr val="bg1"/>
                </a:solidFill>
                <a:latin typeface="+mn-lt"/>
              </a:rPr>
              <a:t>The question of life’s purpose</a:t>
            </a:r>
          </a:p>
        </p:txBody>
      </p:sp>
    </p:spTree>
    <p:extLst>
      <p:ext uri="{BB962C8B-B14F-4D97-AF65-F5344CB8AC3E}">
        <p14:creationId xmlns:p14="http://schemas.microsoft.com/office/powerpoint/2010/main" val="3783443705"/>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8613</TotalTime>
  <Words>1336</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Century Gothic</vt:lpstr>
      <vt:lpstr>Calibri</vt:lpstr>
      <vt:lpstr>Times New Roman</vt:lpstr>
      <vt:lpstr>Arial</vt:lpstr>
      <vt:lpstr>Rockwell</vt:lpstr>
      <vt:lpstr>Office Theme</vt:lpstr>
      <vt:lpstr>PowerPoint Presentation</vt:lpstr>
      <vt:lpstr>1. The questions of environmental protection</vt:lpstr>
      <vt:lpstr>Radicals and progress</vt:lpstr>
      <vt:lpstr>After the revolution…?</vt:lpstr>
      <vt:lpstr>2. Environmental values I: Natural goods</vt:lpstr>
      <vt:lpstr>Environmental values II: Emancipation &amp; racism</vt:lpstr>
      <vt:lpstr>Justice and socialism in the Anthropocene</vt:lpstr>
      <vt:lpstr>3. So what would happen after the revolution?</vt:lpstr>
      <vt:lpstr>Variations on a critique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189</cp:revision>
  <dcterms:created xsi:type="dcterms:W3CDTF">2021-01-09T08:06:27Z</dcterms:created>
  <dcterms:modified xsi:type="dcterms:W3CDTF">2021-04-15T11:47:55Z</dcterms:modified>
</cp:coreProperties>
</file>